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Merriweather Sans"/>
      <p:regular r:id="rId30"/>
      <p:bold r:id="rId31"/>
      <p:italic r:id="rId32"/>
      <p:boldItalic r:id="rId33"/>
    </p:embeddedFont>
    <p:embeddedFont>
      <p:font typeface="Abril Fatface"/>
      <p:regular r:id="rId34"/>
    </p:embeddedFont>
    <p:embeddedFont>
      <p:font typeface="Century Schoolbook"/>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Sans-bold.fntdata"/><Relationship Id="rId30" Type="http://schemas.openxmlformats.org/officeDocument/2006/relationships/font" Target="fonts/MerriweatherSans-regular.fntdata"/><Relationship Id="rId11" Type="http://schemas.openxmlformats.org/officeDocument/2006/relationships/slide" Target="slides/slide7.xml"/><Relationship Id="rId33" Type="http://schemas.openxmlformats.org/officeDocument/2006/relationships/font" Target="fonts/MerriweatherSans-boldItalic.fntdata"/><Relationship Id="rId10" Type="http://schemas.openxmlformats.org/officeDocument/2006/relationships/slide" Target="slides/slide6.xml"/><Relationship Id="rId32" Type="http://schemas.openxmlformats.org/officeDocument/2006/relationships/font" Target="fonts/MerriweatherSans-italic.fntdata"/><Relationship Id="rId13" Type="http://schemas.openxmlformats.org/officeDocument/2006/relationships/slide" Target="slides/slide9.xml"/><Relationship Id="rId35" Type="http://schemas.openxmlformats.org/officeDocument/2006/relationships/font" Target="fonts/CenturySchoolbook-regular.fntdata"/><Relationship Id="rId12" Type="http://schemas.openxmlformats.org/officeDocument/2006/relationships/slide" Target="slides/slide8.xml"/><Relationship Id="rId34" Type="http://schemas.openxmlformats.org/officeDocument/2006/relationships/font" Target="fonts/AbrilFatface-regular.fntdata"/><Relationship Id="rId15" Type="http://schemas.openxmlformats.org/officeDocument/2006/relationships/slide" Target="slides/slide11.xml"/><Relationship Id="rId37" Type="http://schemas.openxmlformats.org/officeDocument/2006/relationships/font" Target="fonts/CenturySchoolbook-italic.fntdata"/><Relationship Id="rId14" Type="http://schemas.openxmlformats.org/officeDocument/2006/relationships/slide" Target="slides/slide10.xml"/><Relationship Id="rId36" Type="http://schemas.openxmlformats.org/officeDocument/2006/relationships/font" Target="fonts/CenturySchoolbook-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CenturySchoolbook-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2ae4301e6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2ae4301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arm">
  <p:cSld name="BLANK_1_1">
    <p:bg>
      <p:bgPr>
        <a:solidFill>
          <a:schemeClr val="accent3"/>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20000"/>
          </a:blip>
          <a:srcRect b="0" l="0" r="0" t="0"/>
          <a:stretch/>
        </p:blipFill>
        <p:spPr>
          <a:xfrm>
            <a:off x="0" y="24"/>
            <a:ext cx="9143990" cy="5143500"/>
          </a:xfrm>
          <a:prstGeom prst="rect">
            <a:avLst/>
          </a:prstGeom>
          <a:noFill/>
          <a:ln>
            <a:noFill/>
          </a:ln>
        </p:spPr>
      </p:pic>
      <p:sp>
        <p:nvSpPr>
          <p:cNvPr id="12" name="Google Shape;12;p2"/>
          <p:cNvSpPr txBox="1"/>
          <p:nvPr>
            <p:ph idx="12" type="sldNum"/>
          </p:nvPr>
        </p:nvSpPr>
        <p:spPr>
          <a:xfrm>
            <a:off x="3923800" y="4509500"/>
            <a:ext cx="1296300" cy="512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3" name="Shape 13"/>
        <p:cNvGrpSpPr/>
        <p:nvPr/>
      </p:nvGrpSpPr>
      <p:grpSpPr>
        <a:xfrm>
          <a:off x="0" y="0"/>
          <a:ext cx="0" cy="0"/>
          <a:chOff x="0" y="0"/>
          <a:chExt cx="0" cy="0"/>
        </a:xfrm>
      </p:grpSpPr>
      <p:sp>
        <p:nvSpPr>
          <p:cNvPr id="14" name="Google Shape;14;p3"/>
          <p:cNvSpPr/>
          <p:nvPr/>
        </p:nvSpPr>
        <p:spPr>
          <a:xfrm>
            <a:off x="2114500" y="4277700"/>
            <a:ext cx="4914900" cy="866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p:nvPr/>
        </p:nvSpPr>
        <p:spPr>
          <a:xfrm>
            <a:off x="2114500" y="0"/>
            <a:ext cx="4914900" cy="866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txBox="1"/>
          <p:nvPr>
            <p:ph type="ctrTitle"/>
          </p:nvPr>
        </p:nvSpPr>
        <p:spPr>
          <a:xfrm>
            <a:off x="1162175" y="866100"/>
            <a:ext cx="6819600" cy="3411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ctr">
              <a:lnSpc>
                <a:spcPct val="90000"/>
              </a:lnSpc>
              <a:spcBef>
                <a:spcPts val="0"/>
              </a:spcBef>
              <a:spcAft>
                <a:spcPts val="0"/>
              </a:spcAft>
              <a:buClr>
                <a:schemeClr val="lt1"/>
              </a:buClr>
              <a:buSzPts val="4800"/>
              <a:buNone/>
              <a:defRPr sz="4800">
                <a:solidFill>
                  <a:schemeClr val="lt1"/>
                </a:solidFill>
              </a:defRPr>
            </a:lvl2pPr>
            <a:lvl3pPr lvl="2" algn="ctr">
              <a:lnSpc>
                <a:spcPct val="90000"/>
              </a:lnSpc>
              <a:spcBef>
                <a:spcPts val="0"/>
              </a:spcBef>
              <a:spcAft>
                <a:spcPts val="0"/>
              </a:spcAft>
              <a:buClr>
                <a:schemeClr val="lt1"/>
              </a:buClr>
              <a:buSzPts val="4800"/>
              <a:buNone/>
              <a:defRPr sz="4800">
                <a:solidFill>
                  <a:schemeClr val="lt1"/>
                </a:solidFill>
              </a:defRPr>
            </a:lvl3pPr>
            <a:lvl4pPr lvl="3" algn="ctr">
              <a:lnSpc>
                <a:spcPct val="90000"/>
              </a:lnSpc>
              <a:spcBef>
                <a:spcPts val="0"/>
              </a:spcBef>
              <a:spcAft>
                <a:spcPts val="0"/>
              </a:spcAft>
              <a:buClr>
                <a:schemeClr val="lt1"/>
              </a:buClr>
              <a:buSzPts val="4800"/>
              <a:buNone/>
              <a:defRPr sz="4800">
                <a:solidFill>
                  <a:schemeClr val="lt1"/>
                </a:solidFill>
              </a:defRPr>
            </a:lvl4pPr>
            <a:lvl5pPr lvl="4" algn="ctr">
              <a:lnSpc>
                <a:spcPct val="90000"/>
              </a:lnSpc>
              <a:spcBef>
                <a:spcPts val="0"/>
              </a:spcBef>
              <a:spcAft>
                <a:spcPts val="0"/>
              </a:spcAft>
              <a:buClr>
                <a:schemeClr val="lt1"/>
              </a:buClr>
              <a:buSzPts val="4800"/>
              <a:buNone/>
              <a:defRPr sz="4800">
                <a:solidFill>
                  <a:schemeClr val="lt1"/>
                </a:solidFill>
              </a:defRPr>
            </a:lvl5pPr>
            <a:lvl6pPr lvl="5" algn="ctr">
              <a:lnSpc>
                <a:spcPct val="90000"/>
              </a:lnSpc>
              <a:spcBef>
                <a:spcPts val="0"/>
              </a:spcBef>
              <a:spcAft>
                <a:spcPts val="0"/>
              </a:spcAft>
              <a:buClr>
                <a:schemeClr val="lt1"/>
              </a:buClr>
              <a:buSzPts val="4800"/>
              <a:buNone/>
              <a:defRPr sz="4800">
                <a:solidFill>
                  <a:schemeClr val="lt1"/>
                </a:solidFill>
              </a:defRPr>
            </a:lvl6pPr>
            <a:lvl7pPr lvl="6" algn="ctr">
              <a:lnSpc>
                <a:spcPct val="90000"/>
              </a:lnSpc>
              <a:spcBef>
                <a:spcPts val="0"/>
              </a:spcBef>
              <a:spcAft>
                <a:spcPts val="0"/>
              </a:spcAft>
              <a:buClr>
                <a:schemeClr val="lt1"/>
              </a:buClr>
              <a:buSzPts val="4800"/>
              <a:buNone/>
              <a:defRPr sz="4800">
                <a:solidFill>
                  <a:schemeClr val="lt1"/>
                </a:solidFill>
              </a:defRPr>
            </a:lvl7pPr>
            <a:lvl8pPr lvl="7" algn="ctr">
              <a:lnSpc>
                <a:spcPct val="90000"/>
              </a:lnSpc>
              <a:spcBef>
                <a:spcPts val="0"/>
              </a:spcBef>
              <a:spcAft>
                <a:spcPts val="0"/>
              </a:spcAft>
              <a:buClr>
                <a:schemeClr val="lt1"/>
              </a:buClr>
              <a:buSzPts val="4800"/>
              <a:buNone/>
              <a:defRPr sz="4800">
                <a:solidFill>
                  <a:schemeClr val="lt1"/>
                </a:solidFill>
              </a:defRPr>
            </a:lvl8pPr>
            <a:lvl9pPr lvl="8" algn="ctr">
              <a:lnSpc>
                <a:spcPct val="90000"/>
              </a:lnSpc>
              <a:spcBef>
                <a:spcPts val="0"/>
              </a:spcBef>
              <a:spcAft>
                <a:spcPts val="0"/>
              </a:spcAft>
              <a:buClr>
                <a:schemeClr val="lt1"/>
              </a:buClr>
              <a:buSzPts val="4800"/>
              <a:buNone/>
              <a:defRPr sz="4800">
                <a:solidFill>
                  <a:schemeClr val="lt1"/>
                </a:solidFill>
              </a:defRPr>
            </a:lvl9pPr>
          </a:lstStyle>
          <a:p/>
        </p:txBody>
      </p:sp>
      <p:pic>
        <p:nvPicPr>
          <p:cNvPr id="17" name="Google Shape;17;p3"/>
          <p:cNvPicPr preferRelativeResize="0"/>
          <p:nvPr/>
        </p:nvPicPr>
        <p:blipFill rotWithShape="1">
          <a:blip r:embed="rId2">
            <a:alphaModFix/>
          </a:blip>
          <a:srcRect b="80672" l="29799" r="16447" t="2488"/>
          <a:stretch/>
        </p:blipFill>
        <p:spPr>
          <a:xfrm>
            <a:off x="2114500" y="0"/>
            <a:ext cx="4914998" cy="866101"/>
          </a:xfrm>
          <a:prstGeom prst="rect">
            <a:avLst/>
          </a:prstGeom>
          <a:noFill/>
          <a:ln>
            <a:noFill/>
          </a:ln>
        </p:spPr>
      </p:pic>
      <p:pic>
        <p:nvPicPr>
          <p:cNvPr id="18" name="Google Shape;18;p3"/>
          <p:cNvPicPr preferRelativeResize="0"/>
          <p:nvPr/>
        </p:nvPicPr>
        <p:blipFill rotWithShape="1">
          <a:blip r:embed="rId2">
            <a:alphaModFix/>
          </a:blip>
          <a:srcRect b="74690" l="7068" r="39179" t="8472"/>
          <a:stretch/>
        </p:blipFill>
        <p:spPr>
          <a:xfrm>
            <a:off x="2114550" y="4277475"/>
            <a:ext cx="4914902" cy="866025"/>
          </a:xfrm>
          <a:prstGeom prst="rect">
            <a:avLst/>
          </a:prstGeom>
          <a:noFill/>
          <a:ln>
            <a:noFill/>
          </a:ln>
        </p:spPr>
      </p:pic>
      <p:sp>
        <p:nvSpPr>
          <p:cNvPr id="19" name="Google Shape;19;p3"/>
          <p:cNvSpPr/>
          <p:nvPr/>
        </p:nvSpPr>
        <p:spPr>
          <a:xfrm>
            <a:off x="4168350" y="463878"/>
            <a:ext cx="807300" cy="807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lt2"/>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1162175" y="2014975"/>
            <a:ext cx="6819600" cy="6609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sp>
        <p:nvSpPr>
          <p:cNvPr id="22" name="Google Shape;22;p4"/>
          <p:cNvSpPr txBox="1"/>
          <p:nvPr>
            <p:ph idx="1" type="subTitle"/>
          </p:nvPr>
        </p:nvSpPr>
        <p:spPr>
          <a:xfrm>
            <a:off x="1162175" y="2772801"/>
            <a:ext cx="6819600" cy="3558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Clr>
                <a:schemeClr val="accent2"/>
              </a:buClr>
              <a:buSzPts val="2000"/>
              <a:buNone/>
              <a:defRPr>
                <a:solidFill>
                  <a:schemeClr val="accent2"/>
                </a:solidFill>
              </a:defRPr>
            </a:lvl1pPr>
            <a:lvl2pPr lvl="1" algn="ctr">
              <a:lnSpc>
                <a:spcPct val="115000"/>
              </a:lnSpc>
              <a:spcBef>
                <a:spcPts val="800"/>
              </a:spcBef>
              <a:spcAft>
                <a:spcPts val="0"/>
              </a:spcAft>
              <a:buClr>
                <a:schemeClr val="accent2"/>
              </a:buClr>
              <a:buSzPts val="3000"/>
              <a:buNone/>
              <a:defRPr sz="3000">
                <a:solidFill>
                  <a:schemeClr val="accent2"/>
                </a:solidFill>
              </a:defRPr>
            </a:lvl2pPr>
            <a:lvl3pPr lvl="2" algn="ctr">
              <a:lnSpc>
                <a:spcPct val="115000"/>
              </a:lnSpc>
              <a:spcBef>
                <a:spcPts val="800"/>
              </a:spcBef>
              <a:spcAft>
                <a:spcPts val="0"/>
              </a:spcAft>
              <a:buClr>
                <a:schemeClr val="accent2"/>
              </a:buClr>
              <a:buSzPts val="3000"/>
              <a:buNone/>
              <a:defRPr sz="3000">
                <a:solidFill>
                  <a:schemeClr val="accent2"/>
                </a:solidFill>
              </a:defRPr>
            </a:lvl3pPr>
            <a:lvl4pPr lvl="3" algn="ctr">
              <a:lnSpc>
                <a:spcPct val="115000"/>
              </a:lnSpc>
              <a:spcBef>
                <a:spcPts val="800"/>
              </a:spcBef>
              <a:spcAft>
                <a:spcPts val="0"/>
              </a:spcAft>
              <a:buClr>
                <a:schemeClr val="accent2"/>
              </a:buClr>
              <a:buSzPts val="3000"/>
              <a:buNone/>
              <a:defRPr sz="3000">
                <a:solidFill>
                  <a:schemeClr val="accent2"/>
                </a:solidFill>
              </a:defRPr>
            </a:lvl4pPr>
            <a:lvl5pPr lvl="4" algn="ctr">
              <a:lnSpc>
                <a:spcPct val="115000"/>
              </a:lnSpc>
              <a:spcBef>
                <a:spcPts val="800"/>
              </a:spcBef>
              <a:spcAft>
                <a:spcPts val="0"/>
              </a:spcAft>
              <a:buClr>
                <a:schemeClr val="accent2"/>
              </a:buClr>
              <a:buSzPts val="3000"/>
              <a:buNone/>
              <a:defRPr sz="3000">
                <a:solidFill>
                  <a:schemeClr val="accent2"/>
                </a:solidFill>
              </a:defRPr>
            </a:lvl5pPr>
            <a:lvl6pPr lvl="5" algn="ctr">
              <a:lnSpc>
                <a:spcPct val="115000"/>
              </a:lnSpc>
              <a:spcBef>
                <a:spcPts val="800"/>
              </a:spcBef>
              <a:spcAft>
                <a:spcPts val="0"/>
              </a:spcAft>
              <a:buClr>
                <a:schemeClr val="accent2"/>
              </a:buClr>
              <a:buSzPts val="3000"/>
              <a:buNone/>
              <a:defRPr sz="3000">
                <a:solidFill>
                  <a:schemeClr val="accent2"/>
                </a:solidFill>
              </a:defRPr>
            </a:lvl6pPr>
            <a:lvl7pPr lvl="6" algn="ctr">
              <a:lnSpc>
                <a:spcPct val="115000"/>
              </a:lnSpc>
              <a:spcBef>
                <a:spcPts val="800"/>
              </a:spcBef>
              <a:spcAft>
                <a:spcPts val="0"/>
              </a:spcAft>
              <a:buClr>
                <a:schemeClr val="accent2"/>
              </a:buClr>
              <a:buSzPts val="3000"/>
              <a:buNone/>
              <a:defRPr sz="3000">
                <a:solidFill>
                  <a:schemeClr val="accent2"/>
                </a:solidFill>
              </a:defRPr>
            </a:lvl7pPr>
            <a:lvl8pPr lvl="7" algn="ctr">
              <a:lnSpc>
                <a:spcPct val="115000"/>
              </a:lnSpc>
              <a:spcBef>
                <a:spcPts val="800"/>
              </a:spcBef>
              <a:spcAft>
                <a:spcPts val="0"/>
              </a:spcAft>
              <a:buClr>
                <a:schemeClr val="accent2"/>
              </a:buClr>
              <a:buSzPts val="3000"/>
              <a:buNone/>
              <a:defRPr sz="3000">
                <a:solidFill>
                  <a:schemeClr val="accent2"/>
                </a:solidFill>
              </a:defRPr>
            </a:lvl8pPr>
            <a:lvl9pPr lvl="8" algn="ctr">
              <a:lnSpc>
                <a:spcPct val="115000"/>
              </a:lnSpc>
              <a:spcBef>
                <a:spcPts val="800"/>
              </a:spcBef>
              <a:spcAft>
                <a:spcPts val="800"/>
              </a:spcAft>
              <a:buClr>
                <a:schemeClr val="accent2"/>
              </a:buClr>
              <a:buSzPts val="3000"/>
              <a:buNone/>
              <a:defRPr sz="3000">
                <a:solidFill>
                  <a:schemeClr val="accent2"/>
                </a:solidFill>
              </a:defRPr>
            </a:lvl9pPr>
          </a:lstStyle>
          <a:p/>
        </p:txBody>
      </p:sp>
      <p:sp>
        <p:nvSpPr>
          <p:cNvPr id="23" name="Google Shape;23;p4"/>
          <p:cNvSpPr/>
          <p:nvPr/>
        </p:nvSpPr>
        <p:spPr>
          <a:xfrm>
            <a:off x="2114500" y="4277700"/>
            <a:ext cx="4914900" cy="866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p:nvPr/>
        </p:nvSpPr>
        <p:spPr>
          <a:xfrm>
            <a:off x="2114500" y="0"/>
            <a:ext cx="4914900" cy="866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p4"/>
          <p:cNvPicPr preferRelativeResize="0"/>
          <p:nvPr/>
        </p:nvPicPr>
        <p:blipFill rotWithShape="1">
          <a:blip r:embed="rId2">
            <a:alphaModFix/>
          </a:blip>
          <a:srcRect b="80672" l="29799" r="16447" t="2488"/>
          <a:stretch/>
        </p:blipFill>
        <p:spPr>
          <a:xfrm>
            <a:off x="2114500" y="0"/>
            <a:ext cx="4914998" cy="866101"/>
          </a:xfrm>
          <a:prstGeom prst="rect">
            <a:avLst/>
          </a:prstGeom>
          <a:noFill/>
          <a:ln>
            <a:noFill/>
          </a:ln>
        </p:spPr>
      </p:pic>
      <p:pic>
        <p:nvPicPr>
          <p:cNvPr id="26" name="Google Shape;26;p4"/>
          <p:cNvPicPr preferRelativeResize="0"/>
          <p:nvPr/>
        </p:nvPicPr>
        <p:blipFill rotWithShape="1">
          <a:blip r:embed="rId2">
            <a:alphaModFix/>
          </a:blip>
          <a:srcRect b="74690" l="7068" r="39179" t="8472"/>
          <a:stretch/>
        </p:blipFill>
        <p:spPr>
          <a:xfrm>
            <a:off x="2114550" y="4277475"/>
            <a:ext cx="4914902" cy="866025"/>
          </a:xfrm>
          <a:prstGeom prst="rect">
            <a:avLst/>
          </a:prstGeom>
          <a:noFill/>
          <a:ln>
            <a:noFill/>
          </a:ln>
        </p:spPr>
      </p:pic>
      <p:sp>
        <p:nvSpPr>
          <p:cNvPr id="27" name="Google Shape;27;p4"/>
          <p:cNvSpPr/>
          <p:nvPr/>
        </p:nvSpPr>
        <p:spPr>
          <a:xfrm>
            <a:off x="4168350" y="463878"/>
            <a:ext cx="807300" cy="807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mt="32000"/>
          </a:blip>
          <a:srcRect b="0" l="0" r="0" t="0"/>
          <a:stretch/>
        </p:blipFill>
        <p:spPr>
          <a:xfrm>
            <a:off x="10" y="0"/>
            <a:ext cx="9143990" cy="5143500"/>
          </a:xfrm>
          <a:prstGeom prst="rect">
            <a:avLst/>
          </a:prstGeom>
          <a:noFill/>
          <a:ln>
            <a:noFill/>
          </a:ln>
        </p:spPr>
      </p:pic>
      <p:sp>
        <p:nvSpPr>
          <p:cNvPr id="30" name="Google Shape;30;p5"/>
          <p:cNvSpPr/>
          <p:nvPr/>
        </p:nvSpPr>
        <p:spPr>
          <a:xfrm>
            <a:off x="2413200" y="412950"/>
            <a:ext cx="4317600" cy="43176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3">
            <a:alphaModFix amt="26000"/>
          </a:blip>
          <a:srcRect b="8055" l="26389" r="26389" t="8022"/>
          <a:stretch/>
        </p:blipFill>
        <p:spPr>
          <a:xfrm>
            <a:off x="2413150" y="464594"/>
            <a:ext cx="4317600" cy="4317600"/>
          </a:xfrm>
          <a:prstGeom prst="ellipse">
            <a:avLst/>
          </a:prstGeom>
          <a:noFill/>
          <a:ln>
            <a:noFill/>
          </a:ln>
        </p:spPr>
      </p:pic>
      <p:sp>
        <p:nvSpPr>
          <p:cNvPr id="32" name="Google Shape;32;p5"/>
          <p:cNvSpPr txBox="1"/>
          <p:nvPr>
            <p:ph idx="1" type="body"/>
          </p:nvPr>
        </p:nvSpPr>
        <p:spPr>
          <a:xfrm>
            <a:off x="1678675" y="2161800"/>
            <a:ext cx="5786700"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lvl1pPr indent="-431800" lvl="0" marL="457200" algn="ctr">
              <a:lnSpc>
                <a:spcPct val="115000"/>
              </a:lnSpc>
              <a:spcBef>
                <a:spcPts val="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1pPr>
            <a:lvl2pPr indent="-431800" lvl="1" marL="9144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2pPr>
            <a:lvl3pPr indent="-431800" lvl="2" marL="13716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3pPr>
            <a:lvl4pPr indent="-431800" lvl="3" marL="18288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4pPr>
            <a:lvl5pPr indent="-431800" lvl="4" marL="22860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5pPr>
            <a:lvl6pPr indent="-431800" lvl="5" marL="27432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6pPr>
            <a:lvl7pPr indent="-431800" lvl="6" marL="32004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7pPr>
            <a:lvl8pPr indent="-431800" lvl="7" marL="3657600" algn="ctr">
              <a:lnSpc>
                <a:spcPct val="115000"/>
              </a:lnSpc>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8pPr>
            <a:lvl9pPr indent="-431800" lvl="8" marL="4114800" algn="ctr">
              <a:lnSpc>
                <a:spcPct val="115000"/>
              </a:lnSpc>
              <a:spcBef>
                <a:spcPts val="800"/>
              </a:spcBef>
              <a:spcAft>
                <a:spcPts val="800"/>
              </a:spcAft>
              <a:buClr>
                <a:schemeClr val="lt1"/>
              </a:buClr>
              <a:buSzPts val="3200"/>
              <a:buFont typeface="Abril Fatface"/>
              <a:buChar char="■"/>
              <a:defRPr sz="3200">
                <a:solidFill>
                  <a:schemeClr val="lt1"/>
                </a:solidFill>
                <a:latin typeface="Abril Fatface"/>
                <a:ea typeface="Abril Fatface"/>
                <a:cs typeface="Abril Fatface"/>
                <a:sym typeface="Abril Fatface"/>
              </a:defRPr>
            </a:lvl9pPr>
          </a:lstStyle>
          <a:p/>
        </p:txBody>
      </p:sp>
      <p:sp>
        <p:nvSpPr>
          <p:cNvPr id="33" name="Google Shape;33;p5"/>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34" name="Shape 34"/>
        <p:cNvGrpSpPr/>
        <p:nvPr/>
      </p:nvGrpSpPr>
      <p:grpSpPr>
        <a:xfrm>
          <a:off x="0" y="0"/>
          <a:ext cx="0" cy="0"/>
          <a:chOff x="0" y="0"/>
          <a:chExt cx="0" cy="0"/>
        </a:xfrm>
      </p:grpSpPr>
      <p:pic>
        <p:nvPicPr>
          <p:cNvPr id="35" name="Google Shape;35;p6"/>
          <p:cNvPicPr preferRelativeResize="0"/>
          <p:nvPr/>
        </p:nvPicPr>
        <p:blipFill rotWithShape="1">
          <a:blip r:embed="rId2">
            <a:alphaModFix amt="15000"/>
          </a:blip>
          <a:srcRect b="0" l="0" r="0" t="0"/>
          <a:stretch/>
        </p:blipFill>
        <p:spPr>
          <a:xfrm>
            <a:off x="0" y="24"/>
            <a:ext cx="9143990" cy="5143500"/>
          </a:xfrm>
          <a:prstGeom prst="rect">
            <a:avLst/>
          </a:prstGeom>
          <a:noFill/>
          <a:ln>
            <a:noFill/>
          </a:ln>
        </p:spPr>
      </p:pic>
      <p:sp>
        <p:nvSpPr>
          <p:cNvPr id="36" name="Google Shape;36;p6"/>
          <p:cNvSpPr txBox="1"/>
          <p:nvPr>
            <p:ph idx="12" type="sldNum"/>
          </p:nvPr>
        </p:nvSpPr>
        <p:spPr>
          <a:xfrm>
            <a:off x="3923800" y="4509500"/>
            <a:ext cx="1296300" cy="512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bril Fatface"/>
                <a:ea typeface="Abril Fatface"/>
                <a:cs typeface="Abril Fatface"/>
                <a:sym typeface="Abril Fatface"/>
              </a:defRPr>
            </a:lvl9pPr>
          </a:lstStyle>
          <a:p>
            <a:pPr indent="0" lvl="0" marL="0" rtl="0" algn="ctr">
              <a:spcBef>
                <a:spcPts val="0"/>
              </a:spcBef>
              <a:spcAft>
                <a:spcPts val="0"/>
              </a:spcAft>
              <a:buNone/>
            </a:pPr>
            <a:fld id="{00000000-1234-1234-1234-123412341234}" type="slidenum">
              <a:rPr lang="en-US"/>
              <a:t>‹#›</a:t>
            </a:fld>
            <a:endParaRPr/>
          </a:p>
        </p:txBody>
      </p:sp>
      <p:pic>
        <p:nvPicPr>
          <p:cNvPr id="37" name="Google Shape;37;p6"/>
          <p:cNvPicPr preferRelativeResize="0"/>
          <p:nvPr/>
        </p:nvPicPr>
        <p:blipFill rotWithShape="1">
          <a:blip r:embed="rId3">
            <a:alphaModFix/>
          </a:blip>
          <a:srcRect b="0" l="0" r="0" t="0"/>
          <a:stretch/>
        </p:blipFill>
        <p:spPr>
          <a:xfrm>
            <a:off x="3030876" y="945222"/>
            <a:ext cx="2517169" cy="13186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0"/>
            <a:ext cx="7433400" cy="10170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1pPr>
            <a:lvl2pPr lvl="1"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2pPr>
            <a:lvl3pPr lvl="2"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3pPr>
            <a:lvl4pPr lvl="3"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4pPr>
            <a:lvl5pPr lvl="4"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5pPr>
            <a:lvl6pPr lvl="5"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6pPr>
            <a:lvl7pPr lvl="6"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7pPr>
            <a:lvl8pPr lvl="7"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8pPr>
            <a:lvl9pPr lvl="8" marR="0" rtl="0" algn="ctr">
              <a:lnSpc>
                <a:spcPct val="90000"/>
              </a:lnSpc>
              <a:spcBef>
                <a:spcPts val="0"/>
              </a:spcBef>
              <a:spcAft>
                <a:spcPts val="0"/>
              </a:spcAft>
              <a:buClr>
                <a:schemeClr val="accent1"/>
              </a:buClr>
              <a:buSzPts val="2400"/>
              <a:buFont typeface="Abril Fatface"/>
              <a:buNone/>
              <a:defRPr b="0" i="0" sz="2400" u="none" cap="none" strike="noStrike">
                <a:solidFill>
                  <a:schemeClr val="accent1"/>
                </a:solidFill>
                <a:latin typeface="Abril Fatface"/>
                <a:ea typeface="Abril Fatface"/>
                <a:cs typeface="Abril Fatface"/>
                <a:sym typeface="Abril Fatface"/>
              </a:defRPr>
            </a:lvl9pPr>
          </a:lstStyle>
          <a:p/>
        </p:txBody>
      </p:sp>
      <p:sp>
        <p:nvSpPr>
          <p:cNvPr id="7" name="Google Shape;7;p1"/>
          <p:cNvSpPr txBox="1"/>
          <p:nvPr>
            <p:ph idx="1" type="body"/>
          </p:nvPr>
        </p:nvSpPr>
        <p:spPr>
          <a:xfrm>
            <a:off x="855300" y="1430147"/>
            <a:ext cx="7433400" cy="3033900"/>
          </a:xfrm>
          <a:prstGeom prst="rect">
            <a:avLst/>
          </a:prstGeom>
          <a:noFill/>
          <a:ln>
            <a:noFill/>
          </a:ln>
        </p:spPr>
        <p:txBody>
          <a:bodyPr anchorCtr="0" anchor="t" bIns="0" lIns="0" spcFirstLastPara="1" rIns="0" wrap="square" tIns="0">
            <a:noAutofit/>
          </a:bodyPr>
          <a:lstStyle>
            <a:lvl1pPr indent="-355600" lvl="0" marL="457200" marR="0" rtl="0" algn="l">
              <a:lnSpc>
                <a:spcPct val="115000"/>
              </a:lnSpc>
              <a:spcBef>
                <a:spcPts val="0"/>
              </a:spcBef>
              <a:spcAft>
                <a:spcPts val="0"/>
              </a:spcAft>
              <a:buClr>
                <a:schemeClr val="accent3"/>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1pPr>
            <a:lvl2pPr indent="-355600" lvl="1" marL="914400" marR="0" rtl="0" algn="l">
              <a:lnSpc>
                <a:spcPct val="115000"/>
              </a:lnSpc>
              <a:spcBef>
                <a:spcPts val="800"/>
              </a:spcBef>
              <a:spcAft>
                <a:spcPts val="0"/>
              </a:spcAft>
              <a:buClr>
                <a:schemeClr val="accent3"/>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2pPr>
            <a:lvl3pPr indent="-355600" lvl="2" marL="1371600" marR="0" rtl="0" algn="l">
              <a:lnSpc>
                <a:spcPct val="115000"/>
              </a:lnSpc>
              <a:spcBef>
                <a:spcPts val="800"/>
              </a:spcBef>
              <a:spcAft>
                <a:spcPts val="0"/>
              </a:spcAft>
              <a:buClr>
                <a:schemeClr val="dk2"/>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3pPr>
            <a:lvl4pPr indent="-355600" lvl="3" marL="1828800" marR="0" rtl="0" algn="l">
              <a:lnSpc>
                <a:spcPct val="115000"/>
              </a:lnSpc>
              <a:spcBef>
                <a:spcPts val="800"/>
              </a:spcBef>
              <a:spcAft>
                <a:spcPts val="0"/>
              </a:spcAft>
              <a:buClr>
                <a:schemeClr val="dk2"/>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4pPr>
            <a:lvl5pPr indent="-355600" lvl="4" marL="2286000" marR="0" rtl="0" algn="l">
              <a:lnSpc>
                <a:spcPct val="115000"/>
              </a:lnSpc>
              <a:spcBef>
                <a:spcPts val="800"/>
              </a:spcBef>
              <a:spcAft>
                <a:spcPts val="0"/>
              </a:spcAft>
              <a:buClr>
                <a:schemeClr val="dk1"/>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5pPr>
            <a:lvl6pPr indent="-355600" lvl="5" marL="2743200" marR="0" rtl="0" algn="l">
              <a:lnSpc>
                <a:spcPct val="115000"/>
              </a:lnSpc>
              <a:spcBef>
                <a:spcPts val="800"/>
              </a:spcBef>
              <a:spcAft>
                <a:spcPts val="0"/>
              </a:spcAft>
              <a:buClr>
                <a:schemeClr val="dk1"/>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6pPr>
            <a:lvl7pPr indent="-355600" lvl="6" marL="3200400" marR="0" rtl="0" algn="l">
              <a:lnSpc>
                <a:spcPct val="115000"/>
              </a:lnSpc>
              <a:spcBef>
                <a:spcPts val="800"/>
              </a:spcBef>
              <a:spcAft>
                <a:spcPts val="0"/>
              </a:spcAft>
              <a:buClr>
                <a:schemeClr val="dk1"/>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7pPr>
            <a:lvl8pPr indent="-355600" lvl="7" marL="3657600" marR="0" rtl="0" algn="l">
              <a:lnSpc>
                <a:spcPct val="115000"/>
              </a:lnSpc>
              <a:spcBef>
                <a:spcPts val="800"/>
              </a:spcBef>
              <a:spcAft>
                <a:spcPts val="0"/>
              </a:spcAft>
              <a:buClr>
                <a:schemeClr val="dk1"/>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8pPr>
            <a:lvl9pPr indent="-355600" lvl="8" marL="4114800" marR="0" rtl="0" algn="l">
              <a:lnSpc>
                <a:spcPct val="115000"/>
              </a:lnSpc>
              <a:spcBef>
                <a:spcPts val="800"/>
              </a:spcBef>
              <a:spcAft>
                <a:spcPts val="800"/>
              </a:spcAft>
              <a:buClr>
                <a:schemeClr val="dk1"/>
              </a:buClr>
              <a:buSzPts val="2000"/>
              <a:buFont typeface="Merriweather Sans"/>
              <a:buChar char="■"/>
              <a:defRPr b="0" i="0" sz="2000" u="none" cap="none" strike="noStrike">
                <a:solidFill>
                  <a:schemeClr val="dk1"/>
                </a:solidFill>
                <a:latin typeface="Merriweather Sans"/>
                <a:ea typeface="Merriweather Sans"/>
                <a:cs typeface="Merriweather Sans"/>
                <a:sym typeface="Merriweather Sans"/>
              </a:defRPr>
            </a:lvl9pPr>
          </a:lstStyle>
          <a:p/>
        </p:txBody>
      </p:sp>
      <p:sp>
        <p:nvSpPr>
          <p:cNvPr id="8" name="Google Shape;8;p1"/>
          <p:cNvSpPr txBox="1"/>
          <p:nvPr>
            <p:ph idx="12" type="sldNum"/>
          </p:nvPr>
        </p:nvSpPr>
        <p:spPr>
          <a:xfrm>
            <a:off x="3923800" y="4509500"/>
            <a:ext cx="1296300" cy="5121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bril Fatface"/>
                <a:ea typeface="Abril Fatface"/>
                <a:cs typeface="Abril Fatface"/>
                <a:sym typeface="Abril Fatface"/>
              </a:defRPr>
            </a:lvl9pPr>
          </a:lstStyle>
          <a:p>
            <a:pPr indent="0" lvl="0" marL="0" rtl="0" algn="ctr">
              <a:spcBef>
                <a:spcPts val="0"/>
              </a:spcBef>
              <a:spcAft>
                <a:spcPts val="0"/>
              </a:spcAft>
              <a:buNone/>
            </a:pPr>
            <a:fld id="{00000000-1234-1234-1234-123412341234}" type="slidenum">
              <a:rPr lang="en-US"/>
              <a:t>‹#›</a:t>
            </a:fld>
            <a:endParaRPr/>
          </a:p>
        </p:txBody>
      </p:sp>
      <p:pic>
        <p:nvPicPr>
          <p:cNvPr id="9" name="Google Shape;9;p1"/>
          <p:cNvPicPr preferRelativeResize="0"/>
          <p:nvPr/>
        </p:nvPicPr>
        <p:blipFill rotWithShape="1">
          <a:blip r:embed="rId1">
            <a:alphaModFix/>
          </a:blip>
          <a:srcRect b="0" l="0" r="0" t="0"/>
          <a:stretch/>
        </p:blipFill>
        <p:spPr>
          <a:xfrm>
            <a:off x="8017495" y="77430"/>
            <a:ext cx="1126505" cy="76409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 name="Shape 41"/>
        <p:cNvGrpSpPr/>
        <p:nvPr/>
      </p:nvGrpSpPr>
      <p:grpSpPr>
        <a:xfrm>
          <a:off x="0" y="0"/>
          <a:ext cx="0" cy="0"/>
          <a:chOff x="0" y="0"/>
          <a:chExt cx="0" cy="0"/>
        </a:xfrm>
      </p:grpSpPr>
      <p:sp>
        <p:nvSpPr>
          <p:cNvPr id="42" name="Google Shape;42;p7"/>
          <p:cNvSpPr txBox="1"/>
          <p:nvPr>
            <p:ph idx="12" type="sldNum"/>
          </p:nvPr>
        </p:nvSpPr>
        <p:spPr>
          <a:xfrm>
            <a:off x="3923800" y="4509500"/>
            <a:ext cx="1296300" cy="512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idx="1" type="body"/>
          </p:nvPr>
        </p:nvSpPr>
        <p:spPr>
          <a:xfrm>
            <a:off x="1485850" y="1923675"/>
            <a:ext cx="6172199"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SzPts val="3200"/>
              <a:buNone/>
            </a:pPr>
            <a:r>
              <a:t/>
            </a:r>
            <a:endParaRPr sz="2800">
              <a:latin typeface="Century Schoolbook"/>
              <a:ea typeface="Century Schoolbook"/>
              <a:cs typeface="Century Schoolbook"/>
              <a:sym typeface="Century Schoolbook"/>
            </a:endParaRPr>
          </a:p>
          <a:p>
            <a:pPr indent="0" lvl="0" marL="0" rtl="0" algn="ctr">
              <a:lnSpc>
                <a:spcPct val="115000"/>
              </a:lnSpc>
              <a:spcBef>
                <a:spcPts val="800"/>
              </a:spcBef>
              <a:spcAft>
                <a:spcPts val="800"/>
              </a:spcAft>
              <a:buSzPts val="3200"/>
              <a:buNone/>
            </a:pPr>
            <a:r>
              <a:rPr lang="en-US">
                <a:solidFill>
                  <a:schemeClr val="dk1"/>
                </a:solidFill>
                <a:latin typeface="Century Schoolbook"/>
                <a:ea typeface="Century Schoolbook"/>
                <a:cs typeface="Century Schoolbook"/>
                <a:sym typeface="Century Schoolbook"/>
              </a:rPr>
              <a:t>A Kenyan Perspective</a:t>
            </a:r>
            <a:endParaRPr sz="4000">
              <a:solidFill>
                <a:srgbClr val="171C23"/>
              </a:solidFill>
            </a:endParaRPr>
          </a:p>
        </p:txBody>
      </p:sp>
      <p:sp>
        <p:nvSpPr>
          <p:cNvPr id="103" name="Google Shape;103;p16"/>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ctrTitle"/>
          </p:nvPr>
        </p:nvSpPr>
        <p:spPr>
          <a:xfrm>
            <a:off x="1488275" y="1194000"/>
            <a:ext cx="616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b="1" lang="en-US" sz="1200">
                <a:solidFill>
                  <a:schemeClr val="dk1"/>
                </a:solidFill>
                <a:latin typeface="Century Schoolbook"/>
                <a:ea typeface="Century Schoolbook"/>
                <a:cs typeface="Century Schoolbook"/>
                <a:sym typeface="Century Schoolbook"/>
              </a:rPr>
              <a:t>The Problem</a:t>
            </a: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 past 3 years many local newspapers in the country have reported work stress and depression is the main reason for death amongst health workers.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On February 8, 2023, a press briefing by the Kenya Medical Practitioners and Dentists Union (KMPDU) confirmed the media reports and even provided statistics.</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A study by the Aga Khan University that interviewed 4,000 nurses, midwives and community health volunteers between 2021 - 2022 that sought to highlight the resilience of frontline health workers in the 47 countries. It established 1 in every 4 health care professionals exhibited signs of depression.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09" name="Google Shape;109;p17"/>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ctrTitle"/>
          </p:nvPr>
        </p:nvSpPr>
        <p:spPr>
          <a:xfrm>
            <a:off x="1488275" y="1194000"/>
            <a:ext cx="616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b="1" lang="en-US" sz="1200">
                <a:solidFill>
                  <a:schemeClr val="dk1"/>
                </a:solidFill>
                <a:latin typeface="Century Schoolbook"/>
                <a:ea typeface="Century Schoolbook"/>
                <a:cs typeface="Century Schoolbook"/>
                <a:sym typeface="Century Schoolbook"/>
              </a:rPr>
              <a:t>The Milestones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r>
              <a:rPr b="1" lang="en-US" sz="1200">
                <a:solidFill>
                  <a:schemeClr val="dk1"/>
                </a:solidFill>
                <a:latin typeface="Century Schoolbook"/>
                <a:ea typeface="Century Schoolbook"/>
                <a:cs typeface="Century Schoolbook"/>
                <a:sym typeface="Century Schoolbook"/>
              </a:rPr>
              <a:t>The Generation Z and Millennials.</a:t>
            </a:r>
            <a:r>
              <a:rPr lang="en-US" sz="1200">
                <a:solidFill>
                  <a:schemeClr val="dk1"/>
                </a:solidFill>
                <a:latin typeface="Century Schoolbook"/>
                <a:ea typeface="Century Schoolbook"/>
                <a:cs typeface="Century Schoolbook"/>
                <a:sym typeface="Century Schoolbook"/>
              </a:rPr>
              <a:t> </a:t>
            </a:r>
            <a:endParaRPr sz="1200">
              <a:solidFill>
                <a:schemeClr val="dk1"/>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They have been on the forefront in the fight against stigma and discrimination. They’re frank, honest and bold. They encourage the public, peers and parents to seek help. Many are accompanied by parents for family therapy. </a:t>
            </a:r>
            <a:endParaRPr sz="1200">
              <a:solidFill>
                <a:schemeClr val="dk1"/>
              </a:solidFill>
              <a:latin typeface="Century Schoolbook"/>
              <a:ea typeface="Century Schoolbook"/>
              <a:cs typeface="Century Schoolbook"/>
              <a:sym typeface="Century Schoolbook"/>
            </a:endParaRPr>
          </a:p>
          <a:p>
            <a:pPr indent="0" lvl="0" marL="0" rtl="0" algn="l">
              <a:spcBef>
                <a:spcPts val="0"/>
              </a:spcBef>
              <a:spcAft>
                <a:spcPts val="0"/>
              </a:spcAft>
              <a:buSzPts val="4800"/>
              <a:buNone/>
            </a:pPr>
            <a:r>
              <a:t/>
            </a:r>
            <a:endParaRPr sz="1200">
              <a:solidFill>
                <a:schemeClr val="dk1"/>
              </a:solidFill>
              <a:latin typeface="Century Schoolbook"/>
              <a:ea typeface="Century Schoolbook"/>
              <a:cs typeface="Century Schoolbook"/>
              <a:sym typeface="Century Schoolbook"/>
            </a:endParaRPr>
          </a:p>
          <a:p>
            <a:pPr indent="0" lvl="0" marL="0" rtl="0" algn="l">
              <a:spcBef>
                <a:spcPts val="0"/>
              </a:spcBef>
              <a:spcAft>
                <a:spcPts val="0"/>
              </a:spcAft>
              <a:buSzPts val="4800"/>
              <a:buNone/>
            </a:pPr>
            <a:r>
              <a:rPr b="1" lang="en-US" sz="1200">
                <a:solidFill>
                  <a:schemeClr val="dk1"/>
                </a:solidFill>
                <a:latin typeface="Century Schoolbook"/>
                <a:ea typeface="Century Schoolbook"/>
                <a:cs typeface="Century Schoolbook"/>
                <a:sym typeface="Century Schoolbook"/>
              </a:rPr>
              <a:t>The Board</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chemeClr val="dk1"/>
                </a:solidFill>
                <a:latin typeface="Century Schoolbook"/>
                <a:ea typeface="Century Schoolbook"/>
                <a:cs typeface="Century Schoolbook"/>
                <a:sym typeface="Century Schoolbook"/>
              </a:rPr>
              <a:t>The Counselors and Psychologist board is in the process of registering all psychologists in Kenya.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 board mandate is to regulate the profession and practice. </a:t>
            </a:r>
            <a:br>
              <a:rPr lang="en-US" sz="1200">
                <a:solidFill>
                  <a:schemeClr val="dk1"/>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15" name="Google Shape;115;p18"/>
          <p:cNvSpPr txBox="1"/>
          <p:nvPr>
            <p:ph idx="1" type="subTitle"/>
          </p:nvPr>
        </p:nvSpPr>
        <p:spPr>
          <a:xfrm>
            <a:off x="1488275" y="26631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ctrTitle"/>
          </p:nvPr>
        </p:nvSpPr>
        <p:spPr>
          <a:xfrm>
            <a:off x="1488275" y="1194000"/>
            <a:ext cx="616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b="1" lang="en-US" sz="1200">
                <a:solidFill>
                  <a:schemeClr val="dk1"/>
                </a:solidFill>
                <a:latin typeface="Century Schoolbook"/>
                <a:ea typeface="Century Schoolbook"/>
                <a:cs typeface="Century Schoolbook"/>
                <a:sym typeface="Century Schoolbook"/>
              </a:rPr>
              <a:t>The Task Force Report. </a:t>
            </a:r>
            <a:br>
              <a:rPr b="1" lang="en-US" sz="1200">
                <a:solidFill>
                  <a:schemeClr val="dk1"/>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 The Mental Health Task force which was established on December, 2019  recommended that the government declares mental health a national emergency of epidemic proportions. </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b="1" lang="en-US" sz="1200">
                <a:solidFill>
                  <a:srgbClr val="171C23"/>
                </a:solidFill>
                <a:latin typeface="Century Schoolbook"/>
                <a:ea typeface="Century Schoolbook"/>
                <a:cs typeface="Century Schoolbook"/>
                <a:sym typeface="Century Schoolbook"/>
              </a:rPr>
              <a:t>The Social Health Insurance</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The Social Health Insurance bill which was launched on October 2023  will extend health insurance to all Kenyans with the government subsidizing coverage for the poor.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21" name="Google Shape;121;p19"/>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idx="1" type="body"/>
          </p:nvPr>
        </p:nvSpPr>
        <p:spPr>
          <a:xfrm>
            <a:off x="1485850" y="1923675"/>
            <a:ext cx="6172199"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SzPts val="3200"/>
              <a:buNone/>
            </a:pPr>
            <a:r>
              <a:t/>
            </a:r>
            <a:endParaRPr sz="2800">
              <a:latin typeface="Century Schoolbook"/>
              <a:ea typeface="Century Schoolbook"/>
              <a:cs typeface="Century Schoolbook"/>
              <a:sym typeface="Century Schoolbook"/>
            </a:endParaRPr>
          </a:p>
          <a:p>
            <a:pPr indent="0" lvl="0" marL="0" rtl="0" algn="ctr">
              <a:lnSpc>
                <a:spcPct val="115000"/>
              </a:lnSpc>
              <a:spcBef>
                <a:spcPts val="800"/>
              </a:spcBef>
              <a:spcAft>
                <a:spcPts val="800"/>
              </a:spcAft>
              <a:buSzPts val="3200"/>
              <a:buNone/>
            </a:pPr>
            <a:r>
              <a:rPr lang="en-US">
                <a:solidFill>
                  <a:schemeClr val="dk1"/>
                </a:solidFill>
                <a:latin typeface="Century Schoolbook"/>
                <a:ea typeface="Century Schoolbook"/>
                <a:cs typeface="Century Schoolbook"/>
                <a:sym typeface="Century Schoolbook"/>
              </a:rPr>
              <a:t> A Clinical Perspective </a:t>
            </a:r>
            <a:endParaRPr sz="4000">
              <a:solidFill>
                <a:srgbClr val="171C23"/>
              </a:solidFill>
            </a:endParaRPr>
          </a:p>
        </p:txBody>
      </p:sp>
      <p:sp>
        <p:nvSpPr>
          <p:cNvPr id="127" name="Google Shape;127;p20"/>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ctrTitle"/>
          </p:nvPr>
        </p:nvSpPr>
        <p:spPr>
          <a:xfrm>
            <a:off x="1926250" y="1127325"/>
            <a:ext cx="6055525"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br>
              <a:rPr b="1" lang="en-US" sz="1200">
                <a:solidFill>
                  <a:schemeClr val="dk1"/>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A survey conducted at our facility between 2020 to date shows that the number of mental and physical health professionals seeking therapy is going up.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We have become too busy to the point we hardly have time to meet for supervision. Unlike, 2018 when we could meet for an hour every week. During Covid-19 this dwindled.  Fortunately the online weekly clinical supervision session called the grand round gave reprieve to many </a:t>
            </a:r>
            <a:r>
              <a:rPr lang="en-US" sz="1200">
                <a:solidFill>
                  <a:srgbClr val="171C23"/>
                </a:solidFill>
                <a:latin typeface="Century Schoolbook"/>
                <a:ea typeface="Century Schoolbook"/>
                <a:cs typeface="Century Schoolbook"/>
                <a:sym typeface="Century Schoolbook"/>
              </a:rPr>
              <a:t>clinicians and an opportunity to learn.</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Is it time to rethink how mentorship, supervision and peer support works?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33" name="Google Shape;133;p21"/>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1485850" y="1923675"/>
            <a:ext cx="6172199"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SzPts val="3200"/>
              <a:buNone/>
            </a:pPr>
            <a:r>
              <a:t/>
            </a:r>
            <a:endParaRPr sz="2800">
              <a:latin typeface="Century Schoolbook"/>
              <a:ea typeface="Century Schoolbook"/>
              <a:cs typeface="Century Schoolbook"/>
              <a:sym typeface="Century Schoolbook"/>
            </a:endParaRPr>
          </a:p>
          <a:p>
            <a:pPr indent="0" lvl="0" marL="0" rtl="0" algn="ctr">
              <a:lnSpc>
                <a:spcPct val="115000"/>
              </a:lnSpc>
              <a:spcBef>
                <a:spcPts val="800"/>
              </a:spcBef>
              <a:spcAft>
                <a:spcPts val="800"/>
              </a:spcAft>
              <a:buSzPts val="3200"/>
              <a:buNone/>
            </a:pPr>
            <a:r>
              <a:rPr lang="en-US">
                <a:solidFill>
                  <a:schemeClr val="dk1"/>
                </a:solidFill>
                <a:latin typeface="Century Schoolbook"/>
                <a:ea typeface="Century Schoolbook"/>
                <a:cs typeface="Century Schoolbook"/>
                <a:sym typeface="Century Schoolbook"/>
              </a:rPr>
              <a:t>The Skills Transfer!</a:t>
            </a:r>
            <a:endParaRPr sz="4000">
              <a:solidFill>
                <a:srgbClr val="171C23"/>
              </a:solidFill>
            </a:endParaRPr>
          </a:p>
        </p:txBody>
      </p:sp>
      <p:sp>
        <p:nvSpPr>
          <p:cNvPr id="139" name="Google Shape;139;p22"/>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ctrTitle"/>
          </p:nvPr>
        </p:nvSpPr>
        <p:spPr>
          <a:xfrm>
            <a:off x="1749300" y="1135750"/>
            <a:ext cx="6080100" cy="3706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br>
              <a:rPr b="1" lang="en-US" sz="1200">
                <a:solidFill>
                  <a:schemeClr val="dk1"/>
                </a:solidFill>
                <a:latin typeface="Century Schoolbook"/>
                <a:ea typeface="Century Schoolbook"/>
                <a:cs typeface="Century Schoolbook"/>
                <a:sym typeface="Century Schoolbook"/>
              </a:rPr>
            </a:b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Th</a:t>
            </a:r>
            <a:r>
              <a:rPr lang="en-US" sz="1200">
                <a:solidFill>
                  <a:srgbClr val="171C23"/>
                </a:solidFill>
                <a:latin typeface="Century Schoolbook"/>
                <a:ea typeface="Century Schoolbook"/>
                <a:cs typeface="Century Schoolbook"/>
                <a:sym typeface="Century Schoolbook"/>
              </a:rPr>
              <a:t>e STP program was inspired by the senior mentors, seasoned practitioners the generation-z and our clients.  The first cohort </a:t>
            </a:r>
            <a:r>
              <a:rPr lang="en-US" sz="1200">
                <a:solidFill>
                  <a:srgbClr val="171C23"/>
                </a:solidFill>
                <a:latin typeface="Century Schoolbook"/>
                <a:ea typeface="Century Schoolbook"/>
                <a:cs typeface="Century Schoolbook"/>
                <a:sym typeface="Century Schoolbook"/>
              </a:rPr>
              <a:t>commenced</a:t>
            </a:r>
            <a:r>
              <a:rPr lang="en-US" sz="1200">
                <a:solidFill>
                  <a:srgbClr val="171C23"/>
                </a:solidFill>
                <a:latin typeface="Century Schoolbook"/>
                <a:ea typeface="Century Schoolbook"/>
                <a:cs typeface="Century Schoolbook"/>
                <a:sym typeface="Century Schoolbook"/>
              </a:rPr>
              <a:t> in October, 2021.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The goal of the program is to transfer skills you can learn in one context and transfer to other domains of life.</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 Learning and transferring of life skills is viewed as an interconnected and developmental process at any stage in life.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Our program is anchored in the third wave cognitive Behavioral approaches to therapy.</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45" name="Google Shape;145;p23"/>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ctrTitle"/>
          </p:nvPr>
        </p:nvSpPr>
        <p:spPr>
          <a:xfrm>
            <a:off x="1926250" y="1501275"/>
            <a:ext cx="6055500" cy="3737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b="1" lang="en-US" sz="1200">
                <a:solidFill>
                  <a:srgbClr val="171C23"/>
                </a:solidFill>
                <a:latin typeface="Century Schoolbook"/>
                <a:ea typeface="Century Schoolbook"/>
                <a:cs typeface="Century Schoolbook"/>
                <a:sym typeface="Century Schoolbook"/>
              </a:rPr>
              <a:t>                               </a:t>
            </a:r>
            <a:endParaRPr b="1"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b="1" lang="en-US" sz="1200">
                <a:solidFill>
                  <a:srgbClr val="171C23"/>
                </a:solidFill>
                <a:latin typeface="Century Schoolbook"/>
                <a:ea typeface="Century Schoolbook"/>
                <a:cs typeface="Century Schoolbook"/>
                <a:sym typeface="Century Schoolbook"/>
              </a:rPr>
              <a:t>                                </a:t>
            </a:r>
            <a:r>
              <a:rPr b="1" lang="en-US" sz="1200">
                <a:solidFill>
                  <a:srgbClr val="171C23"/>
                </a:solidFill>
                <a:latin typeface="Century Schoolbook"/>
                <a:ea typeface="Century Schoolbook"/>
                <a:cs typeface="Century Schoolbook"/>
                <a:sym typeface="Century Schoolbook"/>
              </a:rPr>
              <a:t>Who Can Benefit From STP</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Students</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Psychologists that want to come back to the field.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Develop skills to avert burnout and high turnover of psychologists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Those that want to start private practice.</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Those that want to learn skills to avert burnout..</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Those that need a  network of competent behavioral and substance use professionals who speak the same language.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Influencers, Jua Kali professionals, Managers that want to learn a set of tools that they can use to help their colleagues at work.</a:t>
            </a:r>
            <a:br>
              <a:rPr lang="en-US" sz="1200">
                <a:solidFill>
                  <a:srgbClr val="171C23"/>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51" name="Google Shape;151;p24"/>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ctrTitle"/>
          </p:nvPr>
        </p:nvSpPr>
        <p:spPr>
          <a:xfrm>
            <a:off x="1926250" y="1790700"/>
            <a:ext cx="6055525"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                                                 </a:t>
            </a:r>
            <a:r>
              <a:rPr b="1" lang="en-US" sz="1200">
                <a:solidFill>
                  <a:srgbClr val="171C23"/>
                </a:solidFill>
                <a:latin typeface="Century Schoolbook"/>
                <a:ea typeface="Century Schoolbook"/>
                <a:cs typeface="Century Schoolbook"/>
                <a:sym typeface="Century Schoolbook"/>
              </a:rPr>
              <a:t>How it Works.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1. Application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2. Interview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3.Orientation and welcome ceremony.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4.Hand holding (big sister or brother)</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5. Curriculum</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6. The game changer stage ( 3 months to learn the ropes and decide if the program is a fit)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7.  Mastering the skills ( observing the supervisor, peer support, self care techniques. Exploration stage, what works? What does not, hand holding pacing, self monitoring, feedback from your peers, </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8. Sessions are currently twice a week.</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9. Free program</a:t>
            </a: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10. Duration is 1 year. </a:t>
            </a:r>
            <a:br>
              <a:rPr lang="en-US" sz="1200">
                <a:solidFill>
                  <a:srgbClr val="171C23"/>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57" name="Google Shape;157;p25"/>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ph type="ctrTitle"/>
          </p:nvPr>
        </p:nvSpPr>
        <p:spPr>
          <a:xfrm>
            <a:off x="1162175" y="866100"/>
            <a:ext cx="6819600" cy="3411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4800"/>
              <a:buNone/>
            </a:pPr>
            <a:br>
              <a:rPr lang="en-US" sz="3600">
                <a:latin typeface="Century Schoolbook"/>
                <a:ea typeface="Century Schoolbook"/>
                <a:cs typeface="Century Schoolbook"/>
                <a:sym typeface="Century Schoolbook"/>
              </a:rPr>
            </a:br>
            <a:r>
              <a:rPr lang="en-US" sz="3200">
                <a:latin typeface="Century Schoolbook"/>
                <a:ea typeface="Century Schoolbook"/>
                <a:cs typeface="Century Schoolbook"/>
                <a:sym typeface="Century Schoolbook"/>
              </a:rPr>
              <a:t>Who Helps The Helper?</a:t>
            </a:r>
            <a:br>
              <a:rPr lang="en-US" sz="3600">
                <a:latin typeface="Century Schoolbook"/>
                <a:ea typeface="Century Schoolbook"/>
                <a:cs typeface="Century Schoolbook"/>
                <a:sym typeface="Century Schoolbook"/>
              </a:rPr>
            </a:br>
            <a:br>
              <a:rPr lang="en-US" sz="3600">
                <a:latin typeface="Century Schoolbook"/>
                <a:ea typeface="Century Schoolbook"/>
                <a:cs typeface="Century Schoolbook"/>
                <a:sym typeface="Century Schoolbook"/>
              </a:rPr>
            </a:br>
            <a:r>
              <a:rPr lang="en-US" sz="1400">
                <a:latin typeface="Century Schoolbook"/>
                <a:ea typeface="Century Schoolbook"/>
                <a:cs typeface="Century Schoolbook"/>
                <a:sym typeface="Century Schoolbook"/>
              </a:rPr>
              <a:t>A Skills Transfer Program for Behavioral and Substance Use Professionals.</a:t>
            </a:r>
            <a:br>
              <a:rPr lang="en-US" sz="1800">
                <a:latin typeface="Century Schoolbook"/>
                <a:ea typeface="Century Schoolbook"/>
                <a:cs typeface="Century Schoolbook"/>
                <a:sym typeface="Century Schoolbook"/>
              </a:rPr>
            </a:br>
            <a:br>
              <a:rPr lang="en-US" sz="1800">
                <a:latin typeface="Century Schoolbook"/>
                <a:ea typeface="Century Schoolbook"/>
                <a:cs typeface="Century Schoolbook"/>
                <a:sym typeface="Century Schoolbook"/>
              </a:rPr>
            </a:br>
            <a:br>
              <a:rPr lang="en-US" sz="1200">
                <a:latin typeface="Century Schoolbook"/>
                <a:ea typeface="Century Schoolbook"/>
                <a:cs typeface="Century Schoolbook"/>
                <a:sym typeface="Century Schoolbook"/>
              </a:rPr>
            </a:br>
            <a:r>
              <a:rPr lang="en-US" sz="3600">
                <a:latin typeface="Century Schoolbook"/>
                <a:ea typeface="Century Schoolbook"/>
                <a:cs typeface="Century Schoolbook"/>
                <a:sym typeface="Century Schoolbook"/>
              </a:rPr>
              <a:t> </a:t>
            </a:r>
            <a:endParaRPr sz="3600">
              <a:latin typeface="Century Schoolbook"/>
              <a:ea typeface="Century Schoolbook"/>
              <a:cs typeface="Century Schoolbook"/>
              <a:sym typeface="Century Schoolbook"/>
            </a:endParaRPr>
          </a:p>
        </p:txBody>
      </p:sp>
      <p:grpSp>
        <p:nvGrpSpPr>
          <p:cNvPr id="48" name="Google Shape;48;p8"/>
          <p:cNvGrpSpPr/>
          <p:nvPr/>
        </p:nvGrpSpPr>
        <p:grpSpPr>
          <a:xfrm>
            <a:off x="4429541" y="658819"/>
            <a:ext cx="256416" cy="414535"/>
            <a:chOff x="1988225" y="4286525"/>
            <a:chExt cx="305075" cy="493200"/>
          </a:xfrm>
        </p:grpSpPr>
        <p:sp>
          <p:nvSpPr>
            <p:cNvPr id="49" name="Google Shape;49;p8"/>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 name="Google Shape;50;p8"/>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 name="Google Shape;51;p8"/>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p8"/>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8"/>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p8"/>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 name="Google Shape;55;p8"/>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ctrTitle"/>
          </p:nvPr>
        </p:nvSpPr>
        <p:spPr>
          <a:xfrm>
            <a:off x="1640500" y="736800"/>
            <a:ext cx="697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How it Works</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63" name="Google Shape;163;p26"/>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pic>
        <p:nvPicPr>
          <p:cNvPr id="164" name="Google Shape;164;p26"/>
          <p:cNvPicPr preferRelativeResize="0"/>
          <p:nvPr/>
        </p:nvPicPr>
        <p:blipFill rotWithShape="1">
          <a:blip r:embed="rId3">
            <a:alphaModFix/>
          </a:blip>
          <a:srcRect b="0" l="0" r="0" t="0"/>
          <a:stretch/>
        </p:blipFill>
        <p:spPr>
          <a:xfrm>
            <a:off x="199999" y="81225"/>
            <a:ext cx="8865052" cy="49810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ctrTitle"/>
          </p:nvPr>
        </p:nvSpPr>
        <p:spPr>
          <a:xfrm>
            <a:off x="1162175" y="866100"/>
            <a:ext cx="6819600" cy="341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70" name="Google Shape;170;p27"/>
          <p:cNvPicPr preferRelativeResize="0"/>
          <p:nvPr/>
        </p:nvPicPr>
        <p:blipFill rotWithShape="1">
          <a:blip r:embed="rId3">
            <a:alphaModFix/>
          </a:blip>
          <a:srcRect b="0" l="0" r="0" t="0"/>
          <a:stretch/>
        </p:blipFill>
        <p:spPr>
          <a:xfrm>
            <a:off x="-25" y="52225"/>
            <a:ext cx="9144000" cy="5039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idx="1" type="body"/>
          </p:nvPr>
        </p:nvSpPr>
        <p:spPr>
          <a:xfrm>
            <a:off x="1485850" y="1923675"/>
            <a:ext cx="6172199"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SzPts val="3200"/>
              <a:buNone/>
            </a:pPr>
            <a:r>
              <a:t/>
            </a:r>
            <a:endParaRPr sz="2800">
              <a:latin typeface="Century Schoolbook"/>
              <a:ea typeface="Century Schoolbook"/>
              <a:cs typeface="Century Schoolbook"/>
              <a:sym typeface="Century Schoolbook"/>
            </a:endParaRPr>
          </a:p>
          <a:p>
            <a:pPr indent="0" lvl="0" marL="0" rtl="0" algn="ctr">
              <a:lnSpc>
                <a:spcPct val="115000"/>
              </a:lnSpc>
              <a:spcBef>
                <a:spcPts val="800"/>
              </a:spcBef>
              <a:spcAft>
                <a:spcPts val="800"/>
              </a:spcAft>
              <a:buSzPts val="3200"/>
              <a:buNone/>
            </a:pPr>
            <a:r>
              <a:rPr lang="en-US">
                <a:solidFill>
                  <a:schemeClr val="dk1"/>
                </a:solidFill>
                <a:latin typeface="Century Schoolbook"/>
                <a:ea typeface="Century Schoolbook"/>
                <a:cs typeface="Century Schoolbook"/>
                <a:sym typeface="Century Schoolbook"/>
              </a:rPr>
              <a:t>Call To Action.</a:t>
            </a:r>
            <a:endParaRPr sz="4000">
              <a:solidFill>
                <a:srgbClr val="171C23"/>
              </a:solidFill>
            </a:endParaRPr>
          </a:p>
        </p:txBody>
      </p:sp>
      <p:sp>
        <p:nvSpPr>
          <p:cNvPr id="176" name="Google Shape;176;p28"/>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ctrTitle"/>
          </p:nvPr>
        </p:nvSpPr>
        <p:spPr>
          <a:xfrm>
            <a:off x="1926250" y="1752600"/>
            <a:ext cx="6055525"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b="1" lang="en-US" sz="1200">
                <a:solidFill>
                  <a:srgbClr val="171C23"/>
                </a:solidFill>
                <a:latin typeface="Century Schoolbook"/>
                <a:ea typeface="Century Schoolbook"/>
                <a:cs typeface="Century Schoolbook"/>
                <a:sym typeface="Century Schoolbook"/>
              </a:rPr>
              <a:t>Let us Collaborate</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Let us committee to work together to build  capacity in our communities.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b="1" lang="en-US" sz="1200">
                <a:solidFill>
                  <a:srgbClr val="171C23"/>
                </a:solidFill>
                <a:latin typeface="Century Schoolbook"/>
                <a:ea typeface="Century Schoolbook"/>
                <a:cs typeface="Century Schoolbook"/>
                <a:sym typeface="Century Schoolbook"/>
              </a:rPr>
              <a:t>Sensitization</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Let us educate the public and ourselves about the evidence based approaches..</a:t>
            </a: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Let us create safe spaces where professionals can be vulnerable. After all we are not superhuman.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let us teach and handhold influencers, physical health professionals, Jua kali( informal sector), business owners, pastors, Imams managers, senior citizens. </a:t>
            </a:r>
            <a:br>
              <a:rPr lang="en-US" sz="1200">
                <a:solidFill>
                  <a:srgbClr val="171C23"/>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82" name="Google Shape;182;p29"/>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ctrTitle"/>
          </p:nvPr>
        </p:nvSpPr>
        <p:spPr>
          <a:xfrm>
            <a:off x="1926250" y="1752600"/>
            <a:ext cx="6055525"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b="1" lang="en-US" sz="1200">
                <a:solidFill>
                  <a:srgbClr val="171C23"/>
                </a:solidFill>
                <a:latin typeface="Century Schoolbook"/>
                <a:ea typeface="Century Schoolbook"/>
                <a:cs typeface="Century Schoolbook"/>
                <a:sym typeface="Century Schoolbook"/>
              </a:rPr>
              <a:t>Research and Support</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Is it possible to work with researchers to crowd fund resources to establish and programs for therapists.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Can we build a global network of senior and upcoming mentors to ensure the principles and standard of ethical practice is maintained?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r>
              <a:rPr lang="en-US" sz="1200">
                <a:solidFill>
                  <a:srgbClr val="171C23"/>
                </a:solidFill>
                <a:latin typeface="Century Schoolbook"/>
                <a:ea typeface="Century Schoolbook"/>
                <a:cs typeface="Century Schoolbook"/>
                <a:sym typeface="Century Schoolbook"/>
              </a:rPr>
              <a:t>At CBTKENYA we are well aware that you alone can do it, but you can’t do it alone. </a:t>
            </a:r>
            <a:br>
              <a:rPr lang="en-US" sz="1200">
                <a:solidFill>
                  <a:srgbClr val="171C23"/>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endParaRPr sz="1200">
              <a:solidFill>
                <a:srgbClr val="171C23"/>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rgbClr val="171C23"/>
                </a:solidFill>
                <a:latin typeface="Century Schoolbook"/>
                <a:ea typeface="Century Schoolbook"/>
                <a:cs typeface="Century Schoolbook"/>
                <a:sym typeface="Century Schoolbook"/>
              </a:rPr>
              <a:t>                                                        </a:t>
            </a:r>
            <a:br>
              <a:rPr b="1" lang="en-US" sz="1200">
                <a:solidFill>
                  <a:srgbClr val="171C23"/>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rgbClr val="171C23"/>
                </a:solidFill>
                <a:latin typeface="Century Schoolbook"/>
                <a:ea typeface="Century Schoolbook"/>
                <a:cs typeface="Century Schoolbook"/>
                <a:sym typeface="Century Schoolbook"/>
              </a:rPr>
            </a:br>
            <a:br>
              <a:rPr b="1"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188" name="Google Shape;188;p30"/>
          <p:cNvSpPr txBox="1"/>
          <p:nvPr>
            <p:ph idx="1" type="subTitle"/>
          </p:nvPr>
        </p:nvSpPr>
        <p:spPr>
          <a:xfrm>
            <a:off x="1096900" y="25195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1"/>
          <p:cNvSpPr txBox="1"/>
          <p:nvPr>
            <p:ph idx="4294967295" type="ctrTitle"/>
          </p:nvPr>
        </p:nvSpPr>
        <p:spPr>
          <a:xfrm>
            <a:off x="1123275" y="2928229"/>
            <a:ext cx="6424200" cy="859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accent1"/>
              </a:buClr>
              <a:buSzPts val="2400"/>
              <a:buFont typeface="Abril Fatface"/>
              <a:buNone/>
            </a:pPr>
            <a:r>
              <a:rPr b="0" i="0" lang="en-US" sz="4800" u="none" cap="none" strike="noStrike">
                <a:solidFill>
                  <a:srgbClr val="F2F2F2"/>
                </a:solidFill>
                <a:latin typeface="Abril Fatface"/>
                <a:ea typeface="Abril Fatface"/>
                <a:cs typeface="Abril Fatface"/>
                <a:sym typeface="Abril Fatface"/>
              </a:rPr>
              <a:t>Thank you!</a:t>
            </a:r>
            <a:endParaRPr b="0" i="0" sz="4800" u="none" cap="none" strike="noStrike">
              <a:solidFill>
                <a:srgbClr val="F2F2F2"/>
              </a:solidFill>
              <a:latin typeface="Abril Fatface"/>
              <a:ea typeface="Abril Fatface"/>
              <a:cs typeface="Abril Fatface"/>
              <a:sym typeface="Abril Fatface"/>
            </a:endParaRPr>
          </a:p>
        </p:txBody>
      </p:sp>
      <p:sp>
        <p:nvSpPr>
          <p:cNvPr id="194" name="Google Shape;194;p31"/>
          <p:cNvSpPr txBox="1"/>
          <p:nvPr>
            <p:ph idx="12" type="sldNum"/>
          </p:nvPr>
        </p:nvSpPr>
        <p:spPr>
          <a:xfrm>
            <a:off x="3923800" y="4509500"/>
            <a:ext cx="1296300" cy="512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9"/>
          <p:cNvSpPr txBox="1"/>
          <p:nvPr>
            <p:ph idx="1" type="subTitle"/>
          </p:nvPr>
        </p:nvSpPr>
        <p:spPr>
          <a:xfrm>
            <a:off x="1037771" y="2274206"/>
            <a:ext cx="6944004" cy="2580823"/>
          </a:xfrm>
          <a:prstGeom prst="rect">
            <a:avLst/>
          </a:prstGeom>
          <a:noFill/>
          <a:ln>
            <a:noFill/>
          </a:ln>
        </p:spPr>
        <p:txBody>
          <a:bodyPr anchorCtr="0" anchor="t" bIns="0" lIns="0" spcFirstLastPara="1" rIns="0" wrap="square" tIns="0">
            <a:noAutofit/>
          </a:bodyPr>
          <a:lstStyle/>
          <a:p>
            <a:pPr indent="-158750" lvl="0" marL="285750" rtl="0" algn="l">
              <a:lnSpc>
                <a:spcPct val="115000"/>
              </a:lnSpc>
              <a:spcBef>
                <a:spcPts val="0"/>
              </a:spcBef>
              <a:spcAft>
                <a:spcPts val="0"/>
              </a:spcAft>
              <a:buSzPts val="2000"/>
              <a:buFont typeface="Arial"/>
              <a:buNone/>
            </a:pPr>
            <a:r>
              <a:t/>
            </a:r>
            <a:endParaRPr sz="1800">
              <a:solidFill>
                <a:srgbClr val="171C23"/>
              </a:solidFill>
              <a:latin typeface="Calibri"/>
              <a:ea typeface="Calibri"/>
              <a:cs typeface="Calibri"/>
              <a:sym typeface="Calibri"/>
            </a:endParaRPr>
          </a:p>
          <a:p>
            <a:pPr indent="-158750" lvl="0" marL="285750" rtl="0" algn="l">
              <a:lnSpc>
                <a:spcPct val="115000"/>
              </a:lnSpc>
              <a:spcBef>
                <a:spcPts val="800"/>
              </a:spcBef>
              <a:spcAft>
                <a:spcPts val="0"/>
              </a:spcAft>
              <a:buSzPts val="2000"/>
              <a:buFont typeface="Arial"/>
              <a:buNone/>
            </a:pPr>
            <a:r>
              <a:t/>
            </a:r>
            <a:endParaRPr sz="1800">
              <a:solidFill>
                <a:srgbClr val="171C23"/>
              </a:solidFill>
              <a:latin typeface="Calibri"/>
              <a:ea typeface="Calibri"/>
              <a:cs typeface="Calibri"/>
              <a:sym typeface="Calibri"/>
            </a:endParaRPr>
          </a:p>
          <a:p>
            <a:pPr indent="-158750" lvl="0" marL="285750" rtl="0" algn="l">
              <a:lnSpc>
                <a:spcPct val="115000"/>
              </a:lnSpc>
              <a:spcBef>
                <a:spcPts val="800"/>
              </a:spcBef>
              <a:spcAft>
                <a:spcPts val="0"/>
              </a:spcAft>
              <a:buSzPts val="2000"/>
              <a:buFont typeface="Arial"/>
              <a:buNone/>
            </a:pPr>
            <a:r>
              <a:t/>
            </a:r>
            <a:endParaRPr sz="1800">
              <a:solidFill>
                <a:srgbClr val="171C23"/>
              </a:solidFill>
              <a:latin typeface="Calibri"/>
              <a:ea typeface="Calibri"/>
              <a:cs typeface="Calibri"/>
              <a:sym typeface="Calibri"/>
            </a:endParaRPr>
          </a:p>
          <a:p>
            <a:pPr indent="-158750" lvl="0" marL="285750" rtl="0" algn="l">
              <a:lnSpc>
                <a:spcPct val="115000"/>
              </a:lnSpc>
              <a:spcBef>
                <a:spcPts val="800"/>
              </a:spcBef>
              <a:spcAft>
                <a:spcPts val="0"/>
              </a:spcAft>
              <a:buSzPts val="2000"/>
              <a:buFont typeface="Arial"/>
              <a:buNone/>
            </a:pPr>
            <a:r>
              <a:t/>
            </a:r>
            <a:endParaRPr sz="1800">
              <a:solidFill>
                <a:srgbClr val="171C23"/>
              </a:solidFill>
              <a:latin typeface="Calibri"/>
              <a:ea typeface="Calibri"/>
              <a:cs typeface="Calibri"/>
              <a:sym typeface="Calibri"/>
            </a:endParaRPr>
          </a:p>
          <a:p>
            <a:pPr indent="-158750" lvl="0" marL="285750" rtl="0" algn="l">
              <a:lnSpc>
                <a:spcPct val="115000"/>
              </a:lnSpc>
              <a:spcBef>
                <a:spcPts val="800"/>
              </a:spcBef>
              <a:spcAft>
                <a:spcPts val="0"/>
              </a:spcAft>
              <a:buSzPts val="2000"/>
              <a:buFont typeface="Arial"/>
              <a:buNone/>
            </a:pPr>
            <a:r>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rPr lang="en-US" sz="1800">
                <a:solidFill>
                  <a:srgbClr val="171C23"/>
                </a:solidFill>
                <a:latin typeface="Calibri"/>
                <a:ea typeface="Calibri"/>
                <a:cs typeface="Calibri"/>
                <a:sym typeface="Calibri"/>
              </a:rPr>
              <a:t> </a:t>
            </a:r>
            <a:endParaRPr/>
          </a:p>
        </p:txBody>
      </p:sp>
      <p:sp>
        <p:nvSpPr>
          <p:cNvPr id="61" name="Google Shape;61;p9"/>
          <p:cNvSpPr/>
          <p:nvPr/>
        </p:nvSpPr>
        <p:spPr>
          <a:xfrm>
            <a:off x="2223773" y="1078260"/>
            <a:ext cx="4572000" cy="349326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1" i="0" lang="en-US" sz="1400" u="none" cap="none" strike="noStrike">
                <a:solidFill>
                  <a:srgbClr val="000000"/>
                </a:solidFill>
                <a:latin typeface="Century Schoolbook"/>
                <a:ea typeface="Century Schoolbook"/>
                <a:cs typeface="Century Schoolbook"/>
                <a:sym typeface="Century Schoolbook"/>
              </a:rPr>
              <a:t>Outline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Introduction</a:t>
            </a:r>
            <a:endParaRPr b="0" i="0" sz="1050" u="none" cap="none" strike="noStrike">
              <a:solidFill>
                <a:srgbClr val="000000"/>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Century Schoolbook"/>
              <a:ea typeface="Century Schoolbook"/>
              <a:cs typeface="Century Schoolbook"/>
              <a:sym typeface="Century Schoolbook"/>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A Global Perspective </a:t>
            </a:r>
            <a:endParaRPr/>
          </a:p>
          <a:p>
            <a:pPr indent="0" lvl="0" marL="0" marR="0" rtl="0" algn="l">
              <a:lnSpc>
                <a:spcPct val="100000"/>
              </a:lnSpc>
              <a:spcBef>
                <a:spcPts val="0"/>
              </a:spcBef>
              <a:spcAft>
                <a:spcPts val="0"/>
              </a:spcAft>
              <a:buNone/>
            </a:pPr>
            <a:r>
              <a:rPr b="0" i="0" lang="en-US" sz="1050" u="none" cap="none" strike="noStrike">
                <a:solidFill>
                  <a:srgbClr val="000000"/>
                </a:solidFill>
                <a:latin typeface="Century Schoolbook"/>
                <a:ea typeface="Century Schoolbook"/>
                <a:cs typeface="Century Schoolbook"/>
                <a:sym typeface="Century Schoolbook"/>
              </a:rPr>
              <a:t> </a:t>
            </a:r>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A Kenyan Perspective </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Century Schoolbook"/>
              <a:ea typeface="Century Schoolbook"/>
              <a:cs typeface="Century Schoolbook"/>
              <a:sym typeface="Century Schoolbook"/>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The Mental Health Milestones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Century Schoolbook"/>
              <a:ea typeface="Century Schoolbook"/>
              <a:cs typeface="Century Schoolbook"/>
              <a:sym typeface="Century Schoolbook"/>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A Clinical Perspective </a:t>
            </a:r>
            <a:endParaRPr b="0" i="0" sz="1050" u="none" cap="none" strike="noStrike">
              <a:solidFill>
                <a:srgbClr val="000000"/>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0" i="0" lang="en-US" sz="1050" u="none" cap="none" strike="noStrike">
                <a:solidFill>
                  <a:srgbClr val="000000"/>
                </a:solidFill>
                <a:latin typeface="Century Schoolbook"/>
                <a:ea typeface="Century Schoolbook"/>
                <a:cs typeface="Century Schoolbook"/>
                <a:sym typeface="Century Schoolbook"/>
              </a:rPr>
              <a:t> </a:t>
            </a:r>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The STP Program </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Century Schoolbook"/>
              <a:ea typeface="Century Schoolbook"/>
              <a:cs typeface="Century Schoolbook"/>
              <a:sym typeface="Century Schoolbook"/>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Call to Action</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Century Schoolbook"/>
              <a:ea typeface="Century Schoolbook"/>
              <a:cs typeface="Century Schoolbook"/>
              <a:sym typeface="Century Schoolbook"/>
            </a:endParaRPr>
          </a:p>
          <a:p>
            <a:pPr indent="-171450" lvl="0" marL="17145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Schoolbook"/>
                <a:ea typeface="Century Schoolbook"/>
                <a:cs typeface="Century Schoolbook"/>
                <a:sym typeface="Century Schoolbook"/>
              </a:rPr>
              <a:t>Conclusion</a:t>
            </a:r>
            <a:endParaRPr/>
          </a:p>
          <a:p>
            <a:pPr indent="0" lvl="6" marL="0" marR="0" rtl="0" algn="l">
              <a:lnSpc>
                <a:spcPct val="100000"/>
              </a:lnSpc>
              <a:spcBef>
                <a:spcPts val="0"/>
              </a:spcBef>
              <a:spcAft>
                <a:spcPts val="0"/>
              </a:spcAft>
              <a:buNone/>
            </a:pPr>
            <a:br>
              <a:rPr b="0" i="0" lang="en-US" sz="1400" u="none" cap="none" strike="noStrike">
                <a:solidFill>
                  <a:srgbClr val="000000"/>
                </a:solidFill>
                <a:latin typeface="Century Schoolbook"/>
                <a:ea typeface="Century Schoolbook"/>
                <a:cs typeface="Century Schoolbook"/>
                <a:sym typeface="Century Schoolbook"/>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0"/>
          <p:cNvSpPr txBox="1"/>
          <p:nvPr>
            <p:ph idx="1" type="body"/>
          </p:nvPr>
        </p:nvSpPr>
        <p:spPr>
          <a:xfrm>
            <a:off x="1678675" y="2161800"/>
            <a:ext cx="5786700"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25400" rtl="0" algn="ctr">
              <a:lnSpc>
                <a:spcPct val="115000"/>
              </a:lnSpc>
              <a:spcBef>
                <a:spcPts val="0"/>
              </a:spcBef>
              <a:spcAft>
                <a:spcPts val="0"/>
              </a:spcAft>
              <a:buSzPts val="3200"/>
              <a:buNone/>
            </a:pPr>
            <a:r>
              <a:t/>
            </a:r>
            <a:endParaRPr sz="4000">
              <a:latin typeface="Century Schoolbook"/>
              <a:ea typeface="Century Schoolbook"/>
              <a:cs typeface="Century Schoolbook"/>
              <a:sym typeface="Century Schoolbook"/>
            </a:endParaRPr>
          </a:p>
          <a:p>
            <a:pPr indent="0" lvl="0" marL="25400" rtl="0" algn="ctr">
              <a:lnSpc>
                <a:spcPct val="115000"/>
              </a:lnSpc>
              <a:spcBef>
                <a:spcPts val="0"/>
              </a:spcBef>
              <a:spcAft>
                <a:spcPts val="0"/>
              </a:spcAft>
              <a:buSzPts val="3200"/>
              <a:buNone/>
            </a:pPr>
            <a:r>
              <a:rPr lang="en-US" sz="4000">
                <a:solidFill>
                  <a:schemeClr val="dk1"/>
                </a:solidFill>
                <a:latin typeface="Century Schoolbook"/>
                <a:ea typeface="Century Schoolbook"/>
                <a:cs typeface="Century Schoolbook"/>
                <a:sym typeface="Century Schoolbook"/>
              </a:rPr>
              <a:t>Introduction</a:t>
            </a:r>
            <a:endParaRPr sz="4000">
              <a:solidFill>
                <a:schemeClr val="dk1"/>
              </a:solidFill>
              <a:latin typeface="Century Schoolbook"/>
              <a:ea typeface="Century Schoolbook"/>
              <a:cs typeface="Century Schoolbook"/>
              <a:sym typeface="Century Schoolbook"/>
            </a:endParaRPr>
          </a:p>
          <a:p>
            <a:pPr indent="0" lvl="0" marL="25400" rtl="0" algn="ctr">
              <a:lnSpc>
                <a:spcPct val="115000"/>
              </a:lnSpc>
              <a:spcBef>
                <a:spcPts val="0"/>
              </a:spcBef>
              <a:spcAft>
                <a:spcPts val="0"/>
              </a:spcAft>
              <a:buSzPts val="3200"/>
              <a:buNone/>
            </a:pPr>
            <a:r>
              <a:t/>
            </a:r>
            <a:endParaRPr sz="4000">
              <a:solidFill>
                <a:srgbClr val="1A1614"/>
              </a:solidFill>
            </a:endParaRPr>
          </a:p>
        </p:txBody>
      </p:sp>
      <p:sp>
        <p:nvSpPr>
          <p:cNvPr id="67" name="Google Shape;67;p10"/>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ctrTitle"/>
          </p:nvPr>
        </p:nvSpPr>
        <p:spPr>
          <a:xfrm>
            <a:off x="1752549" y="771525"/>
            <a:ext cx="6229226"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br>
              <a:rPr lang="en-US" sz="1200">
                <a:latin typeface="Century Schoolbook"/>
                <a:ea typeface="Century Schoolbook"/>
                <a:cs typeface="Century Schoolbook"/>
                <a:sym typeface="Century Schoolbook"/>
              </a:rPr>
            </a:br>
            <a:br>
              <a:rPr lang="en-US" sz="1200">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r>
              <a:rPr b="1" lang="en-US" sz="1200">
                <a:solidFill>
                  <a:schemeClr val="dk1"/>
                </a:solidFill>
                <a:latin typeface="Century Schoolbook"/>
                <a:ea typeface="Century Schoolbook"/>
                <a:cs typeface="Century Schoolbook"/>
                <a:sym typeface="Century Schoolbook"/>
              </a:rPr>
              <a:t>How I almost changed my career</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Burn-out results from chronic workplace stress.  It is characterized by energy depletion or exhaustion, a person may experience increased mental distance from one’s job, feelings of negativism or cynicism related to their job and reduced professional efficacy.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(World Health Organization)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73" name="Google Shape;73;p11"/>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txBox="1"/>
          <p:nvPr>
            <p:ph type="ctrTitle"/>
          </p:nvPr>
        </p:nvSpPr>
        <p:spPr>
          <a:xfrm>
            <a:off x="1524037" y="1114425"/>
            <a:ext cx="6095876"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chemeClr val="dk1"/>
                </a:solidFill>
                <a:latin typeface="Century Schoolbook"/>
                <a:ea typeface="Century Schoolbook"/>
                <a:cs typeface="Century Schoolbook"/>
                <a:sym typeface="Century Schoolbook"/>
              </a:rPr>
              <a:t>                                                 </a:t>
            </a:r>
            <a:r>
              <a:rPr b="1" lang="en-US" sz="1200">
                <a:solidFill>
                  <a:schemeClr val="dk1"/>
                </a:solidFill>
                <a:latin typeface="Century Schoolbook"/>
                <a:ea typeface="Century Schoolbook"/>
                <a:cs typeface="Century Schoolbook"/>
                <a:sym typeface="Century Schoolbook"/>
              </a:rPr>
              <a:t>How Did We Get Here</a:t>
            </a:r>
            <a:endParaRPr b="1" sz="1200">
              <a:solidFill>
                <a:schemeClr val="dk1"/>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t/>
            </a:r>
            <a:endParaRPr b="1" sz="1200">
              <a:solidFill>
                <a:schemeClr val="dk1"/>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t/>
            </a:r>
            <a:endParaRPr sz="1200">
              <a:solidFill>
                <a:schemeClr val="dk1"/>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SzPts val="4800"/>
              <a:buNone/>
            </a:pPr>
            <a:r>
              <a:rPr lang="en-US" sz="1200">
                <a:solidFill>
                  <a:schemeClr val="dk1"/>
                </a:solidFill>
                <a:latin typeface="Century Schoolbook"/>
                <a:ea typeface="Century Schoolbook"/>
                <a:cs typeface="Century Schoolbook"/>
                <a:sym typeface="Century Schoolbook"/>
              </a:rPr>
              <a:t>The mental health crisis was here long before the Covid-19 pandemic.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For decades senior practitioners have actively engaged in different programs in the community.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By  2018 there was already a significant difference  how many Kenyans viewed mental health services.</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Then we had adequate time for  weekly peer supervision sessions where we discussed clinical matters, personal development and aspirations for the future. What stood out was the peculiar trend of Kenyans in the diaspora. Self diagnosis among our clients and how the mental health field was quickly evolving because of technology. We often asked ourselves if we were ready for the inevitable.  </a:t>
            </a: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79" name="Google Shape;79;p12"/>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488275" y="1194000"/>
            <a:ext cx="616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chemeClr val="dk1"/>
                </a:solidFill>
                <a:latin typeface="Century Schoolbook"/>
                <a:ea typeface="Century Schoolbook"/>
                <a:cs typeface="Century Schoolbook"/>
                <a:sym typeface="Century Schoolbook"/>
              </a:rPr>
              <a:t>The use of internet witnessed a rise in the number of enquiries and requests for  specific  mental health services.</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By the time the first COVID-19 case was announced in March, 2020.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 requests for therapy services was already on an upward trajectory.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Therapists were exposed  to the risk of burnout, inconsistent supervision sessions inevitably this factors have created a major gap in monitoring our work and holding each other accountable due to the lack of regular peer </a:t>
            </a:r>
            <a:r>
              <a:rPr lang="en-US" sz="1200">
                <a:solidFill>
                  <a:schemeClr val="dk1"/>
                </a:solidFill>
                <a:latin typeface="Century Schoolbook"/>
                <a:ea typeface="Century Schoolbook"/>
                <a:cs typeface="Century Schoolbook"/>
                <a:sym typeface="Century Schoolbook"/>
              </a:rPr>
              <a:t>supervision</a:t>
            </a:r>
            <a:r>
              <a:rPr lang="en-US" sz="1200">
                <a:solidFill>
                  <a:schemeClr val="dk1"/>
                </a:solidFill>
                <a:latin typeface="Century Schoolbook"/>
                <a:ea typeface="Century Schoolbook"/>
                <a:cs typeface="Century Schoolbook"/>
                <a:sym typeface="Century Schoolbook"/>
              </a:rPr>
              <a:t> .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Presently, the need to have more therapist is rising and many are taking up psychology as a course. This pattern is similar to 1960’s and  1970’s in USA  when many students enrolled in psychology as a major..  </a:t>
            </a: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85" name="Google Shape;85;p13"/>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idx="1" type="body"/>
          </p:nvPr>
        </p:nvSpPr>
        <p:spPr>
          <a:xfrm>
            <a:off x="1485850" y="2257050"/>
            <a:ext cx="6172199" cy="819900"/>
          </a:xfrm>
          <a:prstGeom prst="rect">
            <a:avLst/>
          </a:prstGeom>
          <a:noFill/>
          <a:ln>
            <a:noFill/>
          </a:ln>
          <a:effectLst>
            <a:outerShdw blurRad="42863" rotWithShape="0" algn="bl" dir="5400000" dist="9525">
              <a:schemeClr val="dk1">
                <a:alpha val="20000"/>
              </a:scheme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SzPts val="3200"/>
              <a:buNone/>
            </a:pPr>
            <a:r>
              <a:t/>
            </a:r>
            <a:endParaRPr sz="2800">
              <a:latin typeface="Century Schoolbook"/>
              <a:ea typeface="Century Schoolbook"/>
              <a:cs typeface="Century Schoolbook"/>
              <a:sym typeface="Century Schoolbook"/>
            </a:endParaRPr>
          </a:p>
          <a:p>
            <a:pPr indent="0" lvl="0" marL="0" rtl="0" algn="ctr">
              <a:lnSpc>
                <a:spcPct val="115000"/>
              </a:lnSpc>
              <a:spcBef>
                <a:spcPts val="800"/>
              </a:spcBef>
              <a:spcAft>
                <a:spcPts val="0"/>
              </a:spcAft>
              <a:buSzPts val="3200"/>
              <a:buNone/>
            </a:pPr>
            <a:r>
              <a:rPr lang="en-US">
                <a:solidFill>
                  <a:schemeClr val="dk1"/>
                </a:solidFill>
                <a:latin typeface="Century Schoolbook"/>
                <a:ea typeface="Century Schoolbook"/>
                <a:cs typeface="Century Schoolbook"/>
                <a:sym typeface="Century Schoolbook"/>
              </a:rPr>
              <a:t>A Global Perspective</a:t>
            </a:r>
            <a:endParaRPr/>
          </a:p>
          <a:p>
            <a:pPr indent="0" lvl="0" marL="0" rtl="0" algn="ctr">
              <a:lnSpc>
                <a:spcPct val="115000"/>
              </a:lnSpc>
              <a:spcBef>
                <a:spcPts val="800"/>
              </a:spcBef>
              <a:spcAft>
                <a:spcPts val="800"/>
              </a:spcAft>
              <a:buSzPts val="3200"/>
              <a:buNone/>
            </a:pPr>
            <a:r>
              <a:t/>
            </a:r>
            <a:endParaRPr sz="4000">
              <a:solidFill>
                <a:srgbClr val="171C23"/>
              </a:solidFill>
            </a:endParaRPr>
          </a:p>
        </p:txBody>
      </p:sp>
      <p:sp>
        <p:nvSpPr>
          <p:cNvPr id="91" name="Google Shape;91;p14"/>
          <p:cNvSpPr txBox="1"/>
          <p:nvPr>
            <p:ph idx="12" type="sldNum"/>
          </p:nvPr>
        </p:nvSpPr>
        <p:spPr>
          <a:xfrm>
            <a:off x="3923800" y="4730550"/>
            <a:ext cx="1296300" cy="412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ctrTitle"/>
          </p:nvPr>
        </p:nvSpPr>
        <p:spPr>
          <a:xfrm>
            <a:off x="1488275" y="1194000"/>
            <a:ext cx="6167400" cy="3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US" sz="1200">
                <a:solidFill>
                  <a:schemeClr val="dk1"/>
                </a:solidFill>
                <a:latin typeface="Century Schoolbook"/>
                <a:ea typeface="Century Schoolbook"/>
                <a:cs typeface="Century Schoolbook"/>
                <a:sym typeface="Century Schoolbook"/>
              </a:rPr>
              <a:t>Data from the Covid -19 practitioners impact survey in 2022.</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Reported that 60% of psychologists had no openings.</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Over 40% had waiting lists of 10 or more patients and nearly 50% of the 2,295 psychologists agreed or strongly agreed they were burned out. American Psychological Association Vol. 54 No. 3 Print version: page 28.</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 </a:t>
            </a:r>
            <a:br>
              <a:rPr lang="en-US" sz="1200">
                <a:solidFill>
                  <a:schemeClr val="dk1"/>
                </a:solidFill>
                <a:latin typeface="Century Schoolbook"/>
                <a:ea typeface="Century Schoolbook"/>
                <a:cs typeface="Century Schoolbook"/>
                <a:sym typeface="Century Schoolbook"/>
              </a:rPr>
            </a:br>
            <a:r>
              <a:rPr lang="en-US" sz="1200">
                <a:solidFill>
                  <a:schemeClr val="dk1"/>
                </a:solidFill>
                <a:latin typeface="Century Schoolbook"/>
                <a:ea typeface="Century Schoolbook"/>
                <a:cs typeface="Century Schoolbook"/>
                <a:sym typeface="Century Schoolbook"/>
              </a:rPr>
              <a:t>As mentors of students in practice and research we envision that our mentees will be happy, scientifically rigorous and </a:t>
            </a:r>
            <a:r>
              <a:rPr lang="en-US" sz="1200">
                <a:solidFill>
                  <a:schemeClr val="dk1"/>
                </a:solidFill>
                <a:latin typeface="Century Schoolbook"/>
                <a:ea typeface="Century Schoolbook"/>
                <a:cs typeface="Century Schoolbook"/>
                <a:sym typeface="Century Schoolbook"/>
              </a:rPr>
              <a:t>perhaps</a:t>
            </a:r>
            <a:r>
              <a:rPr lang="en-US" sz="1200">
                <a:solidFill>
                  <a:schemeClr val="dk1"/>
                </a:solidFill>
                <a:latin typeface="Century Schoolbook"/>
                <a:ea typeface="Century Schoolbook"/>
                <a:cs typeface="Century Schoolbook"/>
                <a:sym typeface="Century Schoolbook"/>
              </a:rPr>
              <a:t> </a:t>
            </a:r>
            <a:r>
              <a:rPr lang="en-US" sz="1200">
                <a:solidFill>
                  <a:schemeClr val="dk1"/>
                </a:solidFill>
                <a:latin typeface="Century Schoolbook"/>
                <a:ea typeface="Century Schoolbook"/>
                <a:cs typeface="Century Schoolbook"/>
                <a:sym typeface="Century Schoolbook"/>
              </a:rPr>
              <a:t>continue</a:t>
            </a:r>
            <a:r>
              <a:rPr lang="en-US" sz="1200">
                <a:solidFill>
                  <a:schemeClr val="dk1"/>
                </a:solidFill>
                <a:latin typeface="Century Schoolbook"/>
                <a:ea typeface="Century Schoolbook"/>
                <a:cs typeface="Century Schoolbook"/>
                <a:sym typeface="Century Schoolbook"/>
              </a:rPr>
              <a:t> working with you for a long time.  But this is usually uncertain, they might at some point change their minds about their career, </a:t>
            </a:r>
            <a:r>
              <a:rPr lang="en-US" sz="1200">
                <a:solidFill>
                  <a:schemeClr val="dk1"/>
                </a:solidFill>
                <a:latin typeface="Century Schoolbook"/>
                <a:ea typeface="Century Schoolbook"/>
                <a:cs typeface="Century Schoolbook"/>
                <a:sym typeface="Century Schoolbook"/>
              </a:rPr>
              <a:t>pursue</a:t>
            </a:r>
            <a:r>
              <a:rPr lang="en-US" sz="1200">
                <a:solidFill>
                  <a:schemeClr val="dk1"/>
                </a:solidFill>
                <a:latin typeface="Century Schoolbook"/>
                <a:ea typeface="Century Schoolbook"/>
                <a:cs typeface="Century Schoolbook"/>
                <a:sym typeface="Century Schoolbook"/>
              </a:rPr>
              <a:t> further studies or choose to start their practice, most of the time we are caught off guard, not prepared to let go, But how do we recover from the loss? Do we ever recover?  </a:t>
            </a:r>
            <a:br>
              <a:rPr lang="en-US" sz="1200">
                <a:solidFill>
                  <a:schemeClr val="dk1"/>
                </a:solidFill>
                <a:latin typeface="Century Schoolbook"/>
                <a:ea typeface="Century Schoolbook"/>
                <a:cs typeface="Century Schoolbook"/>
                <a:sym typeface="Century Schoolbook"/>
              </a:rPr>
            </a:br>
            <a:br>
              <a:rPr lang="en-US" sz="1200"/>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br>
              <a:rPr lang="en-US" sz="1200">
                <a:solidFill>
                  <a:schemeClr val="dk1"/>
                </a:solidFill>
                <a:latin typeface="Century Schoolbook"/>
                <a:ea typeface="Century Schoolbook"/>
                <a:cs typeface="Century Schoolbook"/>
                <a:sym typeface="Century Schoolbook"/>
              </a:rPr>
            </a:br>
            <a:endParaRPr sz="1200">
              <a:solidFill>
                <a:schemeClr val="dk1"/>
              </a:solidFill>
              <a:latin typeface="Century Schoolbook"/>
              <a:ea typeface="Century Schoolbook"/>
              <a:cs typeface="Century Schoolbook"/>
              <a:sym typeface="Century Schoolbook"/>
            </a:endParaRPr>
          </a:p>
        </p:txBody>
      </p:sp>
      <p:sp>
        <p:nvSpPr>
          <p:cNvPr id="97" name="Google Shape;97;p15"/>
          <p:cNvSpPr txBox="1"/>
          <p:nvPr>
            <p:ph idx="1" type="subTitle"/>
          </p:nvPr>
        </p:nvSpPr>
        <p:spPr>
          <a:xfrm>
            <a:off x="1162175" y="2571750"/>
            <a:ext cx="6819600" cy="355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000"/>
              <a:buNone/>
            </a:pPr>
            <a:r>
              <a:rPr lang="en-US" sz="1800">
                <a:solidFill>
                  <a:srgbClr val="171C23"/>
                </a:solidFill>
                <a:latin typeface="Calibri"/>
                <a:ea typeface="Calibri"/>
                <a:cs typeface="Calibri"/>
                <a:sym typeface="Calibri"/>
              </a:rPr>
              <a:t> </a:t>
            </a:r>
            <a:endParaRPr sz="1800">
              <a:solidFill>
                <a:srgbClr val="171C23"/>
              </a:solidFill>
              <a:latin typeface="Calibri"/>
              <a:ea typeface="Calibri"/>
              <a:cs typeface="Calibri"/>
              <a:sym typeface="Calibri"/>
            </a:endParaRPr>
          </a:p>
          <a:p>
            <a:pPr indent="0" lvl="0" marL="0" rtl="0" algn="ctr">
              <a:lnSpc>
                <a:spcPct val="115000"/>
              </a:lnSpc>
              <a:spcBef>
                <a:spcPts val="800"/>
              </a:spcBef>
              <a:spcAft>
                <a:spcPts val="80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rnon template">
  <a:themeElements>
    <a:clrScheme name="Custom 347">
      <a:dk1>
        <a:srgbClr val="2F3946"/>
      </a:dk1>
      <a:lt1>
        <a:srgbClr val="FFFFFF"/>
      </a:lt1>
      <a:dk2>
        <a:srgbClr val="727A85"/>
      </a:dk2>
      <a:lt2>
        <a:srgbClr val="F1EEED"/>
      </a:lt2>
      <a:accent1>
        <a:srgbClr val="22446F"/>
      </a:accent1>
      <a:accent2>
        <a:srgbClr val="5299DC"/>
      </a:accent2>
      <a:accent3>
        <a:srgbClr val="FB8F6C"/>
      </a:accent3>
      <a:accent4>
        <a:srgbClr val="DB6746"/>
      </a:accent4>
      <a:accent5>
        <a:srgbClr val="ADCE99"/>
      </a:accent5>
      <a:accent6>
        <a:srgbClr val="7AA271"/>
      </a:accent6>
      <a:hlink>
        <a:srgbClr val="2244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