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56" r:id="rId3"/>
    <p:sldId id="257" r:id="rId4"/>
    <p:sldId id="267" r:id="rId5"/>
    <p:sldId id="258" r:id="rId6"/>
    <p:sldId id="296" r:id="rId7"/>
    <p:sldId id="261" r:id="rId8"/>
    <p:sldId id="294" r:id="rId9"/>
    <p:sldId id="297" r:id="rId10"/>
    <p:sldId id="263" r:id="rId11"/>
    <p:sldId id="264" r:id="rId12"/>
    <p:sldId id="265" r:id="rId13"/>
    <p:sldId id="260" r:id="rId14"/>
    <p:sldId id="298" r:id="rId15"/>
    <p:sldId id="271" r:id="rId16"/>
    <p:sldId id="269" r:id="rId17"/>
    <p:sldId id="270" r:id="rId18"/>
    <p:sldId id="262" r:id="rId19"/>
    <p:sldId id="299" r:id="rId20"/>
    <p:sldId id="266" r:id="rId21"/>
    <p:sldId id="300" r:id="rId22"/>
    <p:sldId id="274" r:id="rId23"/>
    <p:sldId id="287" r:id="rId24"/>
    <p:sldId id="285" r:id="rId25"/>
    <p:sldId id="281" r:id="rId26"/>
    <p:sldId id="282" r:id="rId27"/>
    <p:sldId id="301" r:id="rId28"/>
    <p:sldId id="302" r:id="rId29"/>
    <p:sldId id="303" r:id="rId30"/>
  </p:sldIdLst>
  <p:sldSz cx="12192000" cy="6858000"/>
  <p:notesSz cx="6858000" cy="9144000"/>
  <p:defaultText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err="1">
                <a:latin typeface="Maiandra GD" panose="020E0502030308020204" pitchFamily="34" charset="0"/>
              </a:rPr>
              <a:t>Prevalencia</a:t>
            </a:r>
            <a:r>
              <a:rPr lang="en-US" dirty="0">
                <a:latin typeface="Maiandra GD" panose="020E0502030308020204" pitchFamily="34" charset="0"/>
              </a:rPr>
              <a:t> del </a:t>
            </a:r>
            <a:r>
              <a:rPr lang="en-US" dirty="0" err="1">
                <a:latin typeface="Maiandra GD" panose="020E0502030308020204" pitchFamily="34" charset="0"/>
              </a:rPr>
              <a:t>uso</a:t>
            </a:r>
            <a:r>
              <a:rPr lang="en-US" dirty="0">
                <a:latin typeface="Maiandra GD" panose="020E0502030308020204" pitchFamily="34" charset="0"/>
              </a:rPr>
              <a:t> de alcohol,</a:t>
            </a:r>
            <a:r>
              <a:rPr lang="en-US" baseline="0" dirty="0">
                <a:latin typeface="Maiandra GD" panose="020E0502030308020204" pitchFamily="34" charset="0"/>
              </a:rPr>
              <a:t> </a:t>
            </a:r>
            <a:r>
              <a:rPr lang="en-US" baseline="0" dirty="0" err="1">
                <a:latin typeface="Maiandra GD" panose="020E0502030308020204" pitchFamily="34" charset="0"/>
              </a:rPr>
              <a:t>tabaco</a:t>
            </a:r>
            <a:r>
              <a:rPr lang="en-US" baseline="0" dirty="0">
                <a:latin typeface="Maiandra GD" panose="020E0502030308020204" pitchFamily="34" charset="0"/>
              </a:rPr>
              <a:t> y </a:t>
            </a:r>
            <a:r>
              <a:rPr lang="en-US" baseline="0" dirty="0" err="1">
                <a:latin typeface="Maiandra GD" panose="020E0502030308020204" pitchFamily="34" charset="0"/>
              </a:rPr>
              <a:t>otras</a:t>
            </a:r>
            <a:r>
              <a:rPr lang="en-US" baseline="0" dirty="0">
                <a:latin typeface="Maiandra GD" panose="020E0502030308020204" pitchFamily="34" charset="0"/>
              </a:rPr>
              <a:t> </a:t>
            </a:r>
            <a:r>
              <a:rPr lang="en-US" baseline="0" dirty="0" err="1">
                <a:latin typeface="Maiandra GD" panose="020E0502030308020204" pitchFamily="34" charset="0"/>
              </a:rPr>
              <a:t>drogas</a:t>
            </a:r>
            <a:endParaRPr lang="en-US" baseline="0" dirty="0">
              <a:latin typeface="Maiandra GD" panose="020E0502030308020204" pitchFamily="34" charset="0"/>
            </a:endParaRPr>
          </a:p>
          <a:p>
            <a:pPr>
              <a:defRPr/>
            </a:pPr>
            <a:r>
              <a:rPr lang="en-US" baseline="0" dirty="0" err="1">
                <a:latin typeface="Maiandra GD" panose="020E0502030308020204" pitchFamily="34" charset="0"/>
              </a:rPr>
              <a:t>Varones</a:t>
            </a:r>
            <a:r>
              <a:rPr lang="en-US" baseline="0" dirty="0">
                <a:latin typeface="Maiandra GD" panose="020E0502030308020204" pitchFamily="34" charset="0"/>
              </a:rPr>
              <a:t> de 7 a 12 </a:t>
            </a:r>
            <a:r>
              <a:rPr lang="en-US" baseline="0" dirty="0" err="1">
                <a:latin typeface="Maiandra GD" panose="020E0502030308020204" pitchFamily="34" charset="0"/>
              </a:rPr>
              <a:t>años</a:t>
            </a:r>
            <a:endParaRPr lang="en-US" dirty="0">
              <a:latin typeface="Maiandra GD" panose="020E0502030308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Hoja1!$B$1</c:f>
              <c:strCache>
                <c:ptCount val="1"/>
                <c:pt idx="0">
                  <c:v>Cantidad Varones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C83-41D9-ACC0-AEDDD35EE1B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C83-41D9-ACC0-AEDDD35EE1B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C83-41D9-ACC0-AEDDD35EE1B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C83-41D9-ACC0-AEDDD35EE1B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C83-41D9-ACC0-AEDDD35EE1B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C83-41D9-ACC0-AEDDD35EE1B0}"/>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2C83-41D9-ACC0-AEDDD35EE1B0}"/>
              </c:ext>
            </c:extLst>
          </c:dPt>
          <c:cat>
            <c:strRef>
              <c:f>Hoja1!$A$2:$A$8</c:f>
              <c:strCache>
                <c:ptCount val="7"/>
                <c:pt idx="0">
                  <c:v>Alcohol</c:v>
                </c:pt>
                <c:pt idx="1">
                  <c:v>Tabaco</c:v>
                </c:pt>
                <c:pt idx="2">
                  <c:v>Marihuana</c:v>
                </c:pt>
                <c:pt idx="3">
                  <c:v>Inhalantes</c:v>
                </c:pt>
                <c:pt idx="4">
                  <c:v>Tranquilizadores</c:v>
                </c:pt>
                <c:pt idx="5">
                  <c:v>Crack/cocaine</c:v>
                </c:pt>
                <c:pt idx="6">
                  <c:v>0 drogas /lifetime</c:v>
                </c:pt>
              </c:strCache>
            </c:strRef>
          </c:cat>
          <c:val>
            <c:numRef>
              <c:f>Hoja1!$B$2:$B$8</c:f>
              <c:numCache>
                <c:formatCode>General</c:formatCode>
                <c:ptCount val="7"/>
                <c:pt idx="0">
                  <c:v>28</c:v>
                </c:pt>
                <c:pt idx="1">
                  <c:v>10</c:v>
                </c:pt>
                <c:pt idx="2">
                  <c:v>7</c:v>
                </c:pt>
                <c:pt idx="3">
                  <c:v>0</c:v>
                </c:pt>
                <c:pt idx="4">
                  <c:v>2</c:v>
                </c:pt>
                <c:pt idx="5">
                  <c:v>1</c:v>
                </c:pt>
                <c:pt idx="6">
                  <c:v>2</c:v>
                </c:pt>
              </c:numCache>
            </c:numRef>
          </c:val>
          <c:extLst>
            <c:ext xmlns:c16="http://schemas.microsoft.com/office/drawing/2014/chart" uri="{C3380CC4-5D6E-409C-BE32-E72D297353CC}">
              <c16:uniqueId val="{0000000E-2C83-41D9-ACC0-AEDDD35EE1B0}"/>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PY" dirty="0">
                <a:latin typeface="Maiandra GD" panose="020E0502030308020204" pitchFamily="34" charset="0"/>
              </a:rPr>
              <a:t>Prevalencia del uso de alcohol, tabaco y otras drogas en Niñas de 7 a 12 años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Hoja1!$B$1</c:f>
              <c:strCache>
                <c:ptCount val="1"/>
                <c:pt idx="0">
                  <c:v>Prevalencia del uso de alcohol, tabaco y otras drogas en Ninas de 7 a 12 años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FF6-4610-B777-F925752A9DF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FF6-4610-B777-F925752A9DF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FF6-4610-B777-F925752A9DF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FF6-4610-B777-F925752A9DF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FF6-4610-B777-F925752A9DF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EFF6-4610-B777-F925752A9DF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EFF6-4610-B777-F925752A9DFA}"/>
              </c:ext>
            </c:extLst>
          </c:dPt>
          <c:cat>
            <c:strRef>
              <c:f>Hoja1!$A$2:$A$8</c:f>
              <c:strCache>
                <c:ptCount val="7"/>
                <c:pt idx="0">
                  <c:v>Alcohol</c:v>
                </c:pt>
                <c:pt idx="1">
                  <c:v>Tabaco</c:v>
                </c:pt>
                <c:pt idx="2">
                  <c:v>Marihuana</c:v>
                </c:pt>
                <c:pt idx="3">
                  <c:v>Inhalantes</c:v>
                </c:pt>
                <c:pt idx="4">
                  <c:v>Tranquilizadores</c:v>
                </c:pt>
                <c:pt idx="5">
                  <c:v>Crack/cocaina</c:v>
                </c:pt>
                <c:pt idx="6">
                  <c:v>0 drogas/lifetime</c:v>
                </c:pt>
              </c:strCache>
            </c:strRef>
          </c:cat>
          <c:val>
            <c:numRef>
              <c:f>Hoja1!$B$2:$B$8</c:f>
              <c:numCache>
                <c:formatCode>General</c:formatCode>
                <c:ptCount val="7"/>
                <c:pt idx="0">
                  <c:v>15</c:v>
                </c:pt>
                <c:pt idx="1">
                  <c:v>2</c:v>
                </c:pt>
                <c:pt idx="2">
                  <c:v>2</c:v>
                </c:pt>
                <c:pt idx="3">
                  <c:v>3</c:v>
                </c:pt>
                <c:pt idx="4">
                  <c:v>0</c:v>
                </c:pt>
                <c:pt idx="5">
                  <c:v>0</c:v>
                </c:pt>
                <c:pt idx="6">
                  <c:v>1</c:v>
                </c:pt>
              </c:numCache>
            </c:numRef>
          </c:val>
          <c:extLst>
            <c:ext xmlns:c16="http://schemas.microsoft.com/office/drawing/2014/chart" uri="{C3380CC4-5D6E-409C-BE32-E72D297353CC}">
              <c16:uniqueId val="{0000000E-EFF6-4610-B777-F925752A9DFA}"/>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Y"/>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PY"/>
          </a:p>
        </p:txBody>
      </p:sp>
      <p:sp>
        <p:nvSpPr>
          <p:cNvPr id="4" name="Marcador de fecha 3"/>
          <p:cNvSpPr>
            <a:spLocks noGrp="1"/>
          </p:cNvSpPr>
          <p:nvPr>
            <p:ph type="dt" sz="half" idx="10"/>
          </p:nvPr>
        </p:nvSpPr>
        <p:spPr/>
        <p:txBody>
          <a:bodyPr/>
          <a:lstStyle/>
          <a:p>
            <a:fld id="{8F4C1F34-F472-469D-88CF-C8527DD26CB1}" type="datetimeFigureOut">
              <a:rPr lang="es-PY" smtClean="0"/>
              <a:t>24/8/2020</a:t>
            </a:fld>
            <a:endParaRPr lang="es-PY"/>
          </a:p>
        </p:txBody>
      </p:sp>
      <p:sp>
        <p:nvSpPr>
          <p:cNvPr id="5" name="Marcador de pie de página 4"/>
          <p:cNvSpPr>
            <a:spLocks noGrp="1"/>
          </p:cNvSpPr>
          <p:nvPr>
            <p:ph type="ftr" sz="quarter" idx="11"/>
          </p:nvPr>
        </p:nvSpPr>
        <p:spPr/>
        <p:txBody>
          <a:bodyPr/>
          <a:lstStyle/>
          <a:p>
            <a:endParaRPr lang="es-PY"/>
          </a:p>
        </p:txBody>
      </p:sp>
      <p:sp>
        <p:nvSpPr>
          <p:cNvPr id="6" name="Marcador de número de diapositiva 5"/>
          <p:cNvSpPr>
            <a:spLocks noGrp="1"/>
          </p:cNvSpPr>
          <p:nvPr>
            <p:ph type="sldNum" sz="quarter" idx="12"/>
          </p:nvPr>
        </p:nvSpPr>
        <p:spPr/>
        <p:txBody>
          <a:bodyPr/>
          <a:lstStyle/>
          <a:p>
            <a:fld id="{91F4076A-B7B0-4E9A-BDE9-968A3A495EE6}" type="slidenum">
              <a:rPr lang="es-PY" smtClean="0"/>
              <a:t>‹#›</a:t>
            </a:fld>
            <a:endParaRPr lang="es-PY"/>
          </a:p>
        </p:txBody>
      </p:sp>
    </p:spTree>
    <p:extLst>
      <p:ext uri="{BB962C8B-B14F-4D97-AF65-F5344CB8AC3E}">
        <p14:creationId xmlns:p14="http://schemas.microsoft.com/office/powerpoint/2010/main" val="172546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Y"/>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Marcador de fecha 3"/>
          <p:cNvSpPr>
            <a:spLocks noGrp="1"/>
          </p:cNvSpPr>
          <p:nvPr>
            <p:ph type="dt" sz="half" idx="10"/>
          </p:nvPr>
        </p:nvSpPr>
        <p:spPr/>
        <p:txBody>
          <a:bodyPr/>
          <a:lstStyle/>
          <a:p>
            <a:fld id="{8F4C1F34-F472-469D-88CF-C8527DD26CB1}" type="datetimeFigureOut">
              <a:rPr lang="es-PY" smtClean="0"/>
              <a:t>24/8/2020</a:t>
            </a:fld>
            <a:endParaRPr lang="es-PY"/>
          </a:p>
        </p:txBody>
      </p:sp>
      <p:sp>
        <p:nvSpPr>
          <p:cNvPr id="5" name="Marcador de pie de página 4"/>
          <p:cNvSpPr>
            <a:spLocks noGrp="1"/>
          </p:cNvSpPr>
          <p:nvPr>
            <p:ph type="ftr" sz="quarter" idx="11"/>
          </p:nvPr>
        </p:nvSpPr>
        <p:spPr/>
        <p:txBody>
          <a:bodyPr/>
          <a:lstStyle/>
          <a:p>
            <a:endParaRPr lang="es-PY"/>
          </a:p>
        </p:txBody>
      </p:sp>
      <p:sp>
        <p:nvSpPr>
          <p:cNvPr id="6" name="Marcador de número de diapositiva 5"/>
          <p:cNvSpPr>
            <a:spLocks noGrp="1"/>
          </p:cNvSpPr>
          <p:nvPr>
            <p:ph type="sldNum" sz="quarter" idx="12"/>
          </p:nvPr>
        </p:nvSpPr>
        <p:spPr/>
        <p:txBody>
          <a:bodyPr/>
          <a:lstStyle/>
          <a:p>
            <a:fld id="{91F4076A-B7B0-4E9A-BDE9-968A3A495EE6}" type="slidenum">
              <a:rPr lang="es-PY" smtClean="0"/>
              <a:t>‹#›</a:t>
            </a:fld>
            <a:endParaRPr lang="es-PY"/>
          </a:p>
        </p:txBody>
      </p:sp>
    </p:spTree>
    <p:extLst>
      <p:ext uri="{BB962C8B-B14F-4D97-AF65-F5344CB8AC3E}">
        <p14:creationId xmlns:p14="http://schemas.microsoft.com/office/powerpoint/2010/main" val="2412669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Y"/>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Marcador de fecha 3"/>
          <p:cNvSpPr>
            <a:spLocks noGrp="1"/>
          </p:cNvSpPr>
          <p:nvPr>
            <p:ph type="dt" sz="half" idx="10"/>
          </p:nvPr>
        </p:nvSpPr>
        <p:spPr/>
        <p:txBody>
          <a:bodyPr/>
          <a:lstStyle/>
          <a:p>
            <a:fld id="{8F4C1F34-F472-469D-88CF-C8527DD26CB1}" type="datetimeFigureOut">
              <a:rPr lang="es-PY" smtClean="0"/>
              <a:t>24/8/2020</a:t>
            </a:fld>
            <a:endParaRPr lang="es-PY"/>
          </a:p>
        </p:txBody>
      </p:sp>
      <p:sp>
        <p:nvSpPr>
          <p:cNvPr id="5" name="Marcador de pie de página 4"/>
          <p:cNvSpPr>
            <a:spLocks noGrp="1"/>
          </p:cNvSpPr>
          <p:nvPr>
            <p:ph type="ftr" sz="quarter" idx="11"/>
          </p:nvPr>
        </p:nvSpPr>
        <p:spPr/>
        <p:txBody>
          <a:bodyPr/>
          <a:lstStyle/>
          <a:p>
            <a:endParaRPr lang="es-PY"/>
          </a:p>
        </p:txBody>
      </p:sp>
      <p:sp>
        <p:nvSpPr>
          <p:cNvPr id="6" name="Marcador de número de diapositiva 5"/>
          <p:cNvSpPr>
            <a:spLocks noGrp="1"/>
          </p:cNvSpPr>
          <p:nvPr>
            <p:ph type="sldNum" sz="quarter" idx="12"/>
          </p:nvPr>
        </p:nvSpPr>
        <p:spPr/>
        <p:txBody>
          <a:bodyPr/>
          <a:lstStyle/>
          <a:p>
            <a:fld id="{91F4076A-B7B0-4E9A-BDE9-968A3A495EE6}" type="slidenum">
              <a:rPr lang="es-PY" smtClean="0"/>
              <a:t>‹#›</a:t>
            </a:fld>
            <a:endParaRPr lang="es-PY"/>
          </a:p>
        </p:txBody>
      </p:sp>
    </p:spTree>
    <p:extLst>
      <p:ext uri="{BB962C8B-B14F-4D97-AF65-F5344CB8AC3E}">
        <p14:creationId xmlns:p14="http://schemas.microsoft.com/office/powerpoint/2010/main" val="2398476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Y"/>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Marcador de fecha 3"/>
          <p:cNvSpPr>
            <a:spLocks noGrp="1"/>
          </p:cNvSpPr>
          <p:nvPr>
            <p:ph type="dt" sz="half" idx="10"/>
          </p:nvPr>
        </p:nvSpPr>
        <p:spPr/>
        <p:txBody>
          <a:bodyPr/>
          <a:lstStyle/>
          <a:p>
            <a:fld id="{8F4C1F34-F472-469D-88CF-C8527DD26CB1}" type="datetimeFigureOut">
              <a:rPr lang="es-PY" smtClean="0"/>
              <a:t>24/8/2020</a:t>
            </a:fld>
            <a:endParaRPr lang="es-PY"/>
          </a:p>
        </p:txBody>
      </p:sp>
      <p:sp>
        <p:nvSpPr>
          <p:cNvPr id="5" name="Marcador de pie de página 4"/>
          <p:cNvSpPr>
            <a:spLocks noGrp="1"/>
          </p:cNvSpPr>
          <p:nvPr>
            <p:ph type="ftr" sz="quarter" idx="11"/>
          </p:nvPr>
        </p:nvSpPr>
        <p:spPr/>
        <p:txBody>
          <a:bodyPr/>
          <a:lstStyle/>
          <a:p>
            <a:endParaRPr lang="es-PY"/>
          </a:p>
        </p:txBody>
      </p:sp>
      <p:sp>
        <p:nvSpPr>
          <p:cNvPr id="6" name="Marcador de número de diapositiva 5"/>
          <p:cNvSpPr>
            <a:spLocks noGrp="1"/>
          </p:cNvSpPr>
          <p:nvPr>
            <p:ph type="sldNum" sz="quarter" idx="12"/>
          </p:nvPr>
        </p:nvSpPr>
        <p:spPr/>
        <p:txBody>
          <a:bodyPr/>
          <a:lstStyle/>
          <a:p>
            <a:fld id="{91F4076A-B7B0-4E9A-BDE9-968A3A495EE6}" type="slidenum">
              <a:rPr lang="es-PY" smtClean="0"/>
              <a:t>‹#›</a:t>
            </a:fld>
            <a:endParaRPr lang="es-PY"/>
          </a:p>
        </p:txBody>
      </p:sp>
    </p:spTree>
    <p:extLst>
      <p:ext uri="{BB962C8B-B14F-4D97-AF65-F5344CB8AC3E}">
        <p14:creationId xmlns:p14="http://schemas.microsoft.com/office/powerpoint/2010/main" val="3496291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Y"/>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8F4C1F34-F472-469D-88CF-C8527DD26CB1}" type="datetimeFigureOut">
              <a:rPr lang="es-PY" smtClean="0"/>
              <a:t>24/8/2020</a:t>
            </a:fld>
            <a:endParaRPr lang="es-PY"/>
          </a:p>
        </p:txBody>
      </p:sp>
      <p:sp>
        <p:nvSpPr>
          <p:cNvPr id="5" name="Marcador de pie de página 4"/>
          <p:cNvSpPr>
            <a:spLocks noGrp="1"/>
          </p:cNvSpPr>
          <p:nvPr>
            <p:ph type="ftr" sz="quarter" idx="11"/>
          </p:nvPr>
        </p:nvSpPr>
        <p:spPr/>
        <p:txBody>
          <a:bodyPr/>
          <a:lstStyle/>
          <a:p>
            <a:endParaRPr lang="es-PY"/>
          </a:p>
        </p:txBody>
      </p:sp>
      <p:sp>
        <p:nvSpPr>
          <p:cNvPr id="6" name="Marcador de número de diapositiva 5"/>
          <p:cNvSpPr>
            <a:spLocks noGrp="1"/>
          </p:cNvSpPr>
          <p:nvPr>
            <p:ph type="sldNum" sz="quarter" idx="12"/>
          </p:nvPr>
        </p:nvSpPr>
        <p:spPr/>
        <p:txBody>
          <a:bodyPr/>
          <a:lstStyle/>
          <a:p>
            <a:fld id="{91F4076A-B7B0-4E9A-BDE9-968A3A495EE6}" type="slidenum">
              <a:rPr lang="es-PY" smtClean="0"/>
              <a:t>‹#›</a:t>
            </a:fld>
            <a:endParaRPr lang="es-PY"/>
          </a:p>
        </p:txBody>
      </p:sp>
    </p:spTree>
    <p:extLst>
      <p:ext uri="{BB962C8B-B14F-4D97-AF65-F5344CB8AC3E}">
        <p14:creationId xmlns:p14="http://schemas.microsoft.com/office/powerpoint/2010/main" val="1348630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Y"/>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5" name="Marcador de fecha 4"/>
          <p:cNvSpPr>
            <a:spLocks noGrp="1"/>
          </p:cNvSpPr>
          <p:nvPr>
            <p:ph type="dt" sz="half" idx="10"/>
          </p:nvPr>
        </p:nvSpPr>
        <p:spPr/>
        <p:txBody>
          <a:bodyPr/>
          <a:lstStyle/>
          <a:p>
            <a:fld id="{8F4C1F34-F472-469D-88CF-C8527DD26CB1}" type="datetimeFigureOut">
              <a:rPr lang="es-PY" smtClean="0"/>
              <a:t>24/8/2020</a:t>
            </a:fld>
            <a:endParaRPr lang="es-PY"/>
          </a:p>
        </p:txBody>
      </p:sp>
      <p:sp>
        <p:nvSpPr>
          <p:cNvPr id="6" name="Marcador de pie de página 5"/>
          <p:cNvSpPr>
            <a:spLocks noGrp="1"/>
          </p:cNvSpPr>
          <p:nvPr>
            <p:ph type="ftr" sz="quarter" idx="11"/>
          </p:nvPr>
        </p:nvSpPr>
        <p:spPr/>
        <p:txBody>
          <a:bodyPr/>
          <a:lstStyle/>
          <a:p>
            <a:endParaRPr lang="es-PY"/>
          </a:p>
        </p:txBody>
      </p:sp>
      <p:sp>
        <p:nvSpPr>
          <p:cNvPr id="7" name="Marcador de número de diapositiva 6"/>
          <p:cNvSpPr>
            <a:spLocks noGrp="1"/>
          </p:cNvSpPr>
          <p:nvPr>
            <p:ph type="sldNum" sz="quarter" idx="12"/>
          </p:nvPr>
        </p:nvSpPr>
        <p:spPr/>
        <p:txBody>
          <a:bodyPr/>
          <a:lstStyle/>
          <a:p>
            <a:fld id="{91F4076A-B7B0-4E9A-BDE9-968A3A495EE6}" type="slidenum">
              <a:rPr lang="es-PY" smtClean="0"/>
              <a:t>‹#›</a:t>
            </a:fld>
            <a:endParaRPr lang="es-PY"/>
          </a:p>
        </p:txBody>
      </p:sp>
    </p:spTree>
    <p:extLst>
      <p:ext uri="{BB962C8B-B14F-4D97-AF65-F5344CB8AC3E}">
        <p14:creationId xmlns:p14="http://schemas.microsoft.com/office/powerpoint/2010/main" val="3395765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Y"/>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7" name="Marcador de fecha 6"/>
          <p:cNvSpPr>
            <a:spLocks noGrp="1"/>
          </p:cNvSpPr>
          <p:nvPr>
            <p:ph type="dt" sz="half" idx="10"/>
          </p:nvPr>
        </p:nvSpPr>
        <p:spPr/>
        <p:txBody>
          <a:bodyPr/>
          <a:lstStyle/>
          <a:p>
            <a:fld id="{8F4C1F34-F472-469D-88CF-C8527DD26CB1}" type="datetimeFigureOut">
              <a:rPr lang="es-PY" smtClean="0"/>
              <a:t>24/8/2020</a:t>
            </a:fld>
            <a:endParaRPr lang="es-PY"/>
          </a:p>
        </p:txBody>
      </p:sp>
      <p:sp>
        <p:nvSpPr>
          <p:cNvPr id="8" name="Marcador de pie de página 7"/>
          <p:cNvSpPr>
            <a:spLocks noGrp="1"/>
          </p:cNvSpPr>
          <p:nvPr>
            <p:ph type="ftr" sz="quarter" idx="11"/>
          </p:nvPr>
        </p:nvSpPr>
        <p:spPr/>
        <p:txBody>
          <a:bodyPr/>
          <a:lstStyle/>
          <a:p>
            <a:endParaRPr lang="es-PY"/>
          </a:p>
        </p:txBody>
      </p:sp>
      <p:sp>
        <p:nvSpPr>
          <p:cNvPr id="9" name="Marcador de número de diapositiva 8"/>
          <p:cNvSpPr>
            <a:spLocks noGrp="1"/>
          </p:cNvSpPr>
          <p:nvPr>
            <p:ph type="sldNum" sz="quarter" idx="12"/>
          </p:nvPr>
        </p:nvSpPr>
        <p:spPr/>
        <p:txBody>
          <a:bodyPr/>
          <a:lstStyle/>
          <a:p>
            <a:fld id="{91F4076A-B7B0-4E9A-BDE9-968A3A495EE6}" type="slidenum">
              <a:rPr lang="es-PY" smtClean="0"/>
              <a:t>‹#›</a:t>
            </a:fld>
            <a:endParaRPr lang="es-PY"/>
          </a:p>
        </p:txBody>
      </p:sp>
    </p:spTree>
    <p:extLst>
      <p:ext uri="{BB962C8B-B14F-4D97-AF65-F5344CB8AC3E}">
        <p14:creationId xmlns:p14="http://schemas.microsoft.com/office/powerpoint/2010/main" val="2735068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Y"/>
          </a:p>
        </p:txBody>
      </p:sp>
      <p:sp>
        <p:nvSpPr>
          <p:cNvPr id="3" name="Marcador de fecha 2"/>
          <p:cNvSpPr>
            <a:spLocks noGrp="1"/>
          </p:cNvSpPr>
          <p:nvPr>
            <p:ph type="dt" sz="half" idx="10"/>
          </p:nvPr>
        </p:nvSpPr>
        <p:spPr/>
        <p:txBody>
          <a:bodyPr/>
          <a:lstStyle/>
          <a:p>
            <a:fld id="{8F4C1F34-F472-469D-88CF-C8527DD26CB1}" type="datetimeFigureOut">
              <a:rPr lang="es-PY" smtClean="0"/>
              <a:t>24/8/2020</a:t>
            </a:fld>
            <a:endParaRPr lang="es-PY"/>
          </a:p>
        </p:txBody>
      </p:sp>
      <p:sp>
        <p:nvSpPr>
          <p:cNvPr id="4" name="Marcador de pie de página 3"/>
          <p:cNvSpPr>
            <a:spLocks noGrp="1"/>
          </p:cNvSpPr>
          <p:nvPr>
            <p:ph type="ftr" sz="quarter" idx="11"/>
          </p:nvPr>
        </p:nvSpPr>
        <p:spPr/>
        <p:txBody>
          <a:bodyPr/>
          <a:lstStyle/>
          <a:p>
            <a:endParaRPr lang="es-PY"/>
          </a:p>
        </p:txBody>
      </p:sp>
      <p:sp>
        <p:nvSpPr>
          <p:cNvPr id="5" name="Marcador de número de diapositiva 4"/>
          <p:cNvSpPr>
            <a:spLocks noGrp="1"/>
          </p:cNvSpPr>
          <p:nvPr>
            <p:ph type="sldNum" sz="quarter" idx="12"/>
          </p:nvPr>
        </p:nvSpPr>
        <p:spPr/>
        <p:txBody>
          <a:bodyPr/>
          <a:lstStyle/>
          <a:p>
            <a:fld id="{91F4076A-B7B0-4E9A-BDE9-968A3A495EE6}" type="slidenum">
              <a:rPr lang="es-PY" smtClean="0"/>
              <a:t>‹#›</a:t>
            </a:fld>
            <a:endParaRPr lang="es-PY"/>
          </a:p>
        </p:txBody>
      </p:sp>
    </p:spTree>
    <p:extLst>
      <p:ext uri="{BB962C8B-B14F-4D97-AF65-F5344CB8AC3E}">
        <p14:creationId xmlns:p14="http://schemas.microsoft.com/office/powerpoint/2010/main" val="1018987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F4C1F34-F472-469D-88CF-C8527DD26CB1}" type="datetimeFigureOut">
              <a:rPr lang="es-PY" smtClean="0"/>
              <a:t>24/8/2020</a:t>
            </a:fld>
            <a:endParaRPr lang="es-PY"/>
          </a:p>
        </p:txBody>
      </p:sp>
      <p:sp>
        <p:nvSpPr>
          <p:cNvPr id="3" name="Marcador de pie de página 2"/>
          <p:cNvSpPr>
            <a:spLocks noGrp="1"/>
          </p:cNvSpPr>
          <p:nvPr>
            <p:ph type="ftr" sz="quarter" idx="11"/>
          </p:nvPr>
        </p:nvSpPr>
        <p:spPr/>
        <p:txBody>
          <a:bodyPr/>
          <a:lstStyle/>
          <a:p>
            <a:endParaRPr lang="es-PY"/>
          </a:p>
        </p:txBody>
      </p:sp>
      <p:sp>
        <p:nvSpPr>
          <p:cNvPr id="4" name="Marcador de número de diapositiva 3"/>
          <p:cNvSpPr>
            <a:spLocks noGrp="1"/>
          </p:cNvSpPr>
          <p:nvPr>
            <p:ph type="sldNum" sz="quarter" idx="12"/>
          </p:nvPr>
        </p:nvSpPr>
        <p:spPr/>
        <p:txBody>
          <a:bodyPr/>
          <a:lstStyle/>
          <a:p>
            <a:fld id="{91F4076A-B7B0-4E9A-BDE9-968A3A495EE6}" type="slidenum">
              <a:rPr lang="es-PY" smtClean="0"/>
              <a:t>‹#›</a:t>
            </a:fld>
            <a:endParaRPr lang="es-PY"/>
          </a:p>
        </p:txBody>
      </p:sp>
    </p:spTree>
    <p:extLst>
      <p:ext uri="{BB962C8B-B14F-4D97-AF65-F5344CB8AC3E}">
        <p14:creationId xmlns:p14="http://schemas.microsoft.com/office/powerpoint/2010/main" val="731806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Y"/>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8F4C1F34-F472-469D-88CF-C8527DD26CB1}" type="datetimeFigureOut">
              <a:rPr lang="es-PY" smtClean="0"/>
              <a:t>24/8/2020</a:t>
            </a:fld>
            <a:endParaRPr lang="es-PY"/>
          </a:p>
        </p:txBody>
      </p:sp>
      <p:sp>
        <p:nvSpPr>
          <p:cNvPr id="6" name="Marcador de pie de página 5"/>
          <p:cNvSpPr>
            <a:spLocks noGrp="1"/>
          </p:cNvSpPr>
          <p:nvPr>
            <p:ph type="ftr" sz="quarter" idx="11"/>
          </p:nvPr>
        </p:nvSpPr>
        <p:spPr/>
        <p:txBody>
          <a:bodyPr/>
          <a:lstStyle/>
          <a:p>
            <a:endParaRPr lang="es-PY"/>
          </a:p>
        </p:txBody>
      </p:sp>
      <p:sp>
        <p:nvSpPr>
          <p:cNvPr id="7" name="Marcador de número de diapositiva 6"/>
          <p:cNvSpPr>
            <a:spLocks noGrp="1"/>
          </p:cNvSpPr>
          <p:nvPr>
            <p:ph type="sldNum" sz="quarter" idx="12"/>
          </p:nvPr>
        </p:nvSpPr>
        <p:spPr/>
        <p:txBody>
          <a:bodyPr/>
          <a:lstStyle/>
          <a:p>
            <a:fld id="{91F4076A-B7B0-4E9A-BDE9-968A3A495EE6}" type="slidenum">
              <a:rPr lang="es-PY" smtClean="0"/>
              <a:t>‹#›</a:t>
            </a:fld>
            <a:endParaRPr lang="es-PY"/>
          </a:p>
        </p:txBody>
      </p:sp>
    </p:spTree>
    <p:extLst>
      <p:ext uri="{BB962C8B-B14F-4D97-AF65-F5344CB8AC3E}">
        <p14:creationId xmlns:p14="http://schemas.microsoft.com/office/powerpoint/2010/main" val="3063133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Y"/>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Y"/>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8F4C1F34-F472-469D-88CF-C8527DD26CB1}" type="datetimeFigureOut">
              <a:rPr lang="es-PY" smtClean="0"/>
              <a:t>24/8/2020</a:t>
            </a:fld>
            <a:endParaRPr lang="es-PY"/>
          </a:p>
        </p:txBody>
      </p:sp>
      <p:sp>
        <p:nvSpPr>
          <p:cNvPr id="6" name="Marcador de pie de página 5"/>
          <p:cNvSpPr>
            <a:spLocks noGrp="1"/>
          </p:cNvSpPr>
          <p:nvPr>
            <p:ph type="ftr" sz="quarter" idx="11"/>
          </p:nvPr>
        </p:nvSpPr>
        <p:spPr/>
        <p:txBody>
          <a:bodyPr/>
          <a:lstStyle/>
          <a:p>
            <a:endParaRPr lang="es-PY"/>
          </a:p>
        </p:txBody>
      </p:sp>
      <p:sp>
        <p:nvSpPr>
          <p:cNvPr id="7" name="Marcador de número de diapositiva 6"/>
          <p:cNvSpPr>
            <a:spLocks noGrp="1"/>
          </p:cNvSpPr>
          <p:nvPr>
            <p:ph type="sldNum" sz="quarter" idx="12"/>
          </p:nvPr>
        </p:nvSpPr>
        <p:spPr/>
        <p:txBody>
          <a:bodyPr/>
          <a:lstStyle/>
          <a:p>
            <a:fld id="{91F4076A-B7B0-4E9A-BDE9-968A3A495EE6}" type="slidenum">
              <a:rPr lang="es-PY" smtClean="0"/>
              <a:t>‹#›</a:t>
            </a:fld>
            <a:endParaRPr lang="es-PY"/>
          </a:p>
        </p:txBody>
      </p:sp>
    </p:spTree>
    <p:extLst>
      <p:ext uri="{BB962C8B-B14F-4D97-AF65-F5344CB8AC3E}">
        <p14:creationId xmlns:p14="http://schemas.microsoft.com/office/powerpoint/2010/main" val="2053553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Y"/>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Y"/>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4C1F34-F472-469D-88CF-C8527DD26CB1}" type="datetimeFigureOut">
              <a:rPr lang="es-PY" smtClean="0"/>
              <a:t>24/8/2020</a:t>
            </a:fld>
            <a:endParaRPr lang="es-PY"/>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Y"/>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F4076A-B7B0-4E9A-BDE9-968A3A495EE6}" type="slidenum">
              <a:rPr lang="es-PY" smtClean="0"/>
              <a:t>‹#›</a:t>
            </a:fld>
            <a:endParaRPr lang="es-PY"/>
          </a:p>
        </p:txBody>
      </p:sp>
    </p:spTree>
    <p:extLst>
      <p:ext uri="{BB962C8B-B14F-4D97-AF65-F5344CB8AC3E}">
        <p14:creationId xmlns:p14="http://schemas.microsoft.com/office/powerpoint/2010/main" val="3317519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 y="0"/>
            <a:ext cx="12192000" cy="2312126"/>
          </a:xfrm>
          <a:prstGeom prst="rect">
            <a:avLst/>
          </a:prstGeom>
        </p:spPr>
      </p:pic>
      <p:sp>
        <p:nvSpPr>
          <p:cNvPr id="3" name="Subtítulo 2"/>
          <p:cNvSpPr>
            <a:spLocks noGrp="1"/>
          </p:cNvSpPr>
          <p:nvPr>
            <p:ph type="subTitle" idx="1"/>
          </p:nvPr>
        </p:nvSpPr>
        <p:spPr>
          <a:xfrm>
            <a:off x="1810712" y="2213011"/>
            <a:ext cx="8125098" cy="3231186"/>
          </a:xfrm>
        </p:spPr>
        <p:txBody>
          <a:bodyPr>
            <a:normAutofit fontScale="55000" lnSpcReduction="20000"/>
          </a:bodyPr>
          <a:lstStyle/>
          <a:p>
            <a:pPr lvl="0">
              <a:lnSpc>
                <a:spcPct val="100000"/>
              </a:lnSpc>
              <a:spcBef>
                <a:spcPts val="0"/>
              </a:spcBef>
            </a:pPr>
            <a:endParaRPr lang="es-ES" sz="8000" b="1" dirty="0">
              <a:ln w="11430"/>
              <a:solidFill>
                <a:schemeClr val="accent6">
                  <a:lumMod val="75000"/>
                </a:schemeClr>
              </a:solidFill>
              <a:effectLst>
                <a:outerShdw blurRad="50800" dist="39000" dir="5460000" algn="tl">
                  <a:srgbClr val="000000">
                    <a:alpha val="38000"/>
                  </a:srgbClr>
                </a:outerShdw>
              </a:effectLst>
              <a:latin typeface="+mj-lt"/>
            </a:endParaRPr>
          </a:p>
          <a:p>
            <a:pPr lvl="0">
              <a:lnSpc>
                <a:spcPct val="100000"/>
              </a:lnSpc>
              <a:spcBef>
                <a:spcPts val="0"/>
              </a:spcBef>
            </a:pPr>
            <a:r>
              <a:rPr lang="es-ES" sz="8000" b="1" dirty="0">
                <a:ln w="11430"/>
                <a:solidFill>
                  <a:schemeClr val="accent6">
                    <a:lumMod val="75000"/>
                  </a:schemeClr>
                </a:solidFill>
                <a:effectLst>
                  <a:outerShdw blurRad="50800" dist="39000" dir="5460000" algn="tl">
                    <a:srgbClr val="000000">
                      <a:alpha val="38000"/>
                    </a:srgbClr>
                  </a:outerShdw>
                </a:effectLst>
                <a:latin typeface="+mj-lt"/>
              </a:rPr>
              <a:t> </a:t>
            </a:r>
            <a:r>
              <a:rPr lang="es-ES" sz="8000" b="1" dirty="0">
                <a:ln w="11430"/>
                <a:solidFill>
                  <a:schemeClr val="accent6">
                    <a:lumMod val="75000"/>
                  </a:schemeClr>
                </a:solidFill>
                <a:effectLst>
                  <a:outerShdw blurRad="50800" dist="39000" dir="5460000" algn="tl">
                    <a:srgbClr val="000000">
                      <a:alpha val="38000"/>
                    </a:srgbClr>
                  </a:outerShdw>
                </a:effectLst>
                <a:latin typeface="Candara Light" panose="020E0502030303020204" pitchFamily="34" charset="0"/>
              </a:rPr>
              <a:t>“</a:t>
            </a:r>
            <a:r>
              <a:rPr lang="es-ES" sz="8000" b="1" dirty="0">
                <a:ln w="11430"/>
                <a:solidFill>
                  <a:schemeClr val="accent6">
                    <a:lumMod val="75000"/>
                  </a:schemeClr>
                </a:solidFill>
                <a:effectLst>
                  <a:outerShdw blurRad="50800" dist="39000" dir="5460000" algn="tl">
                    <a:srgbClr val="000000">
                      <a:alpha val="38000"/>
                    </a:srgbClr>
                  </a:outerShdw>
                </a:effectLst>
                <a:latin typeface="Maiandra GD" panose="020E0502030308020204" pitchFamily="34" charset="0"/>
              </a:rPr>
              <a:t>Intervenciones Dirigidas a Niños y Niñas Para Una Vida Libre de Drogas”</a:t>
            </a:r>
          </a:p>
          <a:p>
            <a:endParaRPr lang="es-PY" b="1" dirty="0">
              <a:solidFill>
                <a:schemeClr val="accent6">
                  <a:lumMod val="75000"/>
                </a:schemeClr>
              </a:solidFill>
              <a:latin typeface="Candara Light" panose="020E0502030303020204" pitchFamily="34" charset="0"/>
            </a:endParaRPr>
          </a:p>
          <a:p>
            <a:r>
              <a:rPr lang="es-PY" sz="4400" dirty="0">
                <a:solidFill>
                  <a:schemeClr val="accent6">
                    <a:lumMod val="75000"/>
                  </a:schemeClr>
                </a:solidFill>
                <a:latin typeface="French Script MT" panose="03020402040607040605" pitchFamily="66" charset="0"/>
              </a:rPr>
              <a:t>Agosto 26, 2020</a:t>
            </a:r>
          </a:p>
        </p:txBody>
      </p:sp>
      <p:pic>
        <p:nvPicPr>
          <p:cNvPr id="5" name="Imagen 4"/>
          <p:cNvPicPr>
            <a:picLocks noChangeAspect="1"/>
          </p:cNvPicPr>
          <p:nvPr/>
        </p:nvPicPr>
        <p:blipFill>
          <a:blip r:embed="rId3"/>
          <a:stretch>
            <a:fillRect/>
          </a:stretch>
        </p:blipFill>
        <p:spPr>
          <a:xfrm>
            <a:off x="1" y="6254444"/>
            <a:ext cx="12192000" cy="603556"/>
          </a:xfrm>
          <a:prstGeom prst="rect">
            <a:avLst/>
          </a:prstGeom>
        </p:spPr>
      </p:pic>
    </p:spTree>
    <p:extLst>
      <p:ext uri="{BB962C8B-B14F-4D97-AF65-F5344CB8AC3E}">
        <p14:creationId xmlns:p14="http://schemas.microsoft.com/office/powerpoint/2010/main" val="1886829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120239"/>
            <a:ext cx="12192000" cy="2312126"/>
          </a:xfrm>
          <a:prstGeom prst="rect">
            <a:avLst/>
          </a:prstGeom>
        </p:spPr>
      </p:pic>
      <p:sp>
        <p:nvSpPr>
          <p:cNvPr id="3" name="Subtítulo 2"/>
          <p:cNvSpPr>
            <a:spLocks noGrp="1"/>
          </p:cNvSpPr>
          <p:nvPr>
            <p:ph type="subTitle" idx="1"/>
          </p:nvPr>
        </p:nvSpPr>
        <p:spPr>
          <a:xfrm>
            <a:off x="4823922" y="2846980"/>
            <a:ext cx="6145306" cy="1538672"/>
          </a:xfrm>
        </p:spPr>
        <p:txBody>
          <a:bodyPr>
            <a:noAutofit/>
          </a:bodyPr>
          <a:lstStyle/>
          <a:p>
            <a:pPr algn="just"/>
            <a:r>
              <a:rPr lang="es-PY" sz="2200" dirty="0">
                <a:latin typeface="Maiandra GD" panose="020E0502030308020204" pitchFamily="34" charset="0"/>
              </a:rPr>
              <a:t>De acuerdo a lo manifestado por los mismos niños, venir a Proyectos de Vida y participar de estas actividades les brinda a ellos la oportunidad de pertenecer a un grupo y les ayuda a tener una red de apoyo</a:t>
            </a:r>
            <a:r>
              <a:rPr lang="es-PY" sz="1800" dirty="0">
                <a:latin typeface="+mj-lt"/>
              </a:rPr>
              <a:t>. </a:t>
            </a:r>
          </a:p>
          <a:p>
            <a:pPr algn="just"/>
            <a:endParaRPr lang="es-PY" sz="1800" dirty="0"/>
          </a:p>
        </p:txBody>
      </p:sp>
      <p:pic>
        <p:nvPicPr>
          <p:cNvPr id="5" name="Imagen 4"/>
          <p:cNvPicPr>
            <a:picLocks noChangeAspect="1"/>
          </p:cNvPicPr>
          <p:nvPr/>
        </p:nvPicPr>
        <p:blipFill>
          <a:blip r:embed="rId3"/>
          <a:stretch>
            <a:fillRect/>
          </a:stretch>
        </p:blipFill>
        <p:spPr>
          <a:xfrm>
            <a:off x="1" y="6254444"/>
            <a:ext cx="12192000" cy="603556"/>
          </a:xfrm>
          <a:prstGeom prst="rect">
            <a:avLst/>
          </a:prstGeom>
        </p:spPr>
      </p:pic>
      <p:pic>
        <p:nvPicPr>
          <p:cNvPr id="2" name="Imagen 1"/>
          <p:cNvPicPr>
            <a:picLocks noChangeAspect="1"/>
          </p:cNvPicPr>
          <p:nvPr/>
        </p:nvPicPr>
        <p:blipFill>
          <a:blip r:embed="rId4"/>
          <a:stretch>
            <a:fillRect/>
          </a:stretch>
        </p:blipFill>
        <p:spPr>
          <a:xfrm>
            <a:off x="391983" y="2509252"/>
            <a:ext cx="4283970" cy="2417590"/>
          </a:xfrm>
          <a:prstGeom prst="rect">
            <a:avLst/>
          </a:prstGeom>
        </p:spPr>
      </p:pic>
    </p:spTree>
    <p:extLst>
      <p:ext uri="{BB962C8B-B14F-4D97-AF65-F5344CB8AC3E}">
        <p14:creationId xmlns:p14="http://schemas.microsoft.com/office/powerpoint/2010/main" val="4020780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120239"/>
            <a:ext cx="12192000" cy="2312126"/>
          </a:xfrm>
          <a:prstGeom prst="rect">
            <a:avLst/>
          </a:prstGeom>
        </p:spPr>
      </p:pic>
      <p:pic>
        <p:nvPicPr>
          <p:cNvPr id="5" name="Imagen 4"/>
          <p:cNvPicPr>
            <a:picLocks noChangeAspect="1"/>
          </p:cNvPicPr>
          <p:nvPr/>
        </p:nvPicPr>
        <p:blipFill>
          <a:blip r:embed="rId3"/>
          <a:stretch>
            <a:fillRect/>
          </a:stretch>
        </p:blipFill>
        <p:spPr>
          <a:xfrm>
            <a:off x="1" y="6254444"/>
            <a:ext cx="12192000" cy="603556"/>
          </a:xfrm>
          <a:prstGeom prst="rect">
            <a:avLst/>
          </a:prstGeom>
        </p:spPr>
      </p:pic>
      <p:sp>
        <p:nvSpPr>
          <p:cNvPr id="7" name="1 Rectángulo"/>
          <p:cNvSpPr>
            <a:spLocks noGrp="1"/>
          </p:cNvSpPr>
          <p:nvPr>
            <p:ph type="subTitle" idx="1"/>
          </p:nvPr>
        </p:nvSpPr>
        <p:spPr>
          <a:xfrm>
            <a:off x="3439235" y="2459558"/>
            <a:ext cx="8392815" cy="2834622"/>
          </a:xfrm>
          <a:prstGeom prst="rect">
            <a:avLst/>
          </a:prstGeom>
        </p:spPr>
        <p:txBody>
          <a:bodyPr wrap="square">
            <a:spAutoFit/>
          </a:bodyPr>
          <a:lstStyle/>
          <a:p>
            <a:pPr algn="just"/>
            <a:r>
              <a:rPr lang="es-PY" sz="2200" dirty="0">
                <a:latin typeface="Maiandra GD" panose="020E0502030308020204" pitchFamily="34" charset="0"/>
              </a:rPr>
              <a:t>Una sesión de grupo generalmente comienza con un tiempo de relajación, meditación o </a:t>
            </a:r>
            <a:r>
              <a:rPr lang="es-PY" sz="2200" dirty="0" err="1">
                <a:latin typeface="Maiandra GD" panose="020E0502030308020204" pitchFamily="34" charset="0"/>
              </a:rPr>
              <a:t>mindfulness</a:t>
            </a:r>
            <a:r>
              <a:rPr lang="es-PY" sz="2200" dirty="0">
                <a:latin typeface="Maiandra GD" panose="020E0502030308020204" pitchFamily="34" charset="0"/>
              </a:rPr>
              <a:t>.  Seguido de esto tenemos actividades guiadas con las cuales desarrollamos una habilidad por semana. En este espacio los niños comparten sus experiencias de como les fue con lo aprendido en la semana anterior. Llevamos a cabo charlas personales, juegos, pinturas, cocina, músicas, teatro, etc. Antes de terminar la jornada decidimos metas con un compromiso para la semana. En la siguiente reunión hablamos sobre lo que lograron. </a:t>
            </a:r>
          </a:p>
        </p:txBody>
      </p:sp>
      <p:pic>
        <p:nvPicPr>
          <p:cNvPr id="2" name="Imagen 1"/>
          <p:cNvPicPr>
            <a:picLocks noChangeAspect="1"/>
          </p:cNvPicPr>
          <p:nvPr/>
        </p:nvPicPr>
        <p:blipFill>
          <a:blip r:embed="rId4"/>
          <a:stretch>
            <a:fillRect/>
          </a:stretch>
        </p:blipFill>
        <p:spPr>
          <a:xfrm>
            <a:off x="421911" y="1816307"/>
            <a:ext cx="2859272" cy="3816427"/>
          </a:xfrm>
          <a:prstGeom prst="rect">
            <a:avLst/>
          </a:prstGeom>
        </p:spPr>
      </p:pic>
    </p:spTree>
    <p:extLst>
      <p:ext uri="{BB962C8B-B14F-4D97-AF65-F5344CB8AC3E}">
        <p14:creationId xmlns:p14="http://schemas.microsoft.com/office/powerpoint/2010/main" val="607719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8526194" y="2607306"/>
            <a:ext cx="3495822" cy="3495822"/>
          </a:xfrm>
          <a:prstGeom prst="rect">
            <a:avLst/>
          </a:prstGeom>
        </p:spPr>
      </p:pic>
      <p:pic>
        <p:nvPicPr>
          <p:cNvPr id="4" name="Imagen 3"/>
          <p:cNvPicPr>
            <a:picLocks noChangeAspect="1"/>
          </p:cNvPicPr>
          <p:nvPr/>
        </p:nvPicPr>
        <p:blipFill>
          <a:blip r:embed="rId3"/>
          <a:stretch>
            <a:fillRect/>
          </a:stretch>
        </p:blipFill>
        <p:spPr>
          <a:xfrm>
            <a:off x="0" y="-120239"/>
            <a:ext cx="12192000" cy="2312126"/>
          </a:xfrm>
          <a:prstGeom prst="rect">
            <a:avLst/>
          </a:prstGeom>
        </p:spPr>
      </p:pic>
      <p:pic>
        <p:nvPicPr>
          <p:cNvPr id="5" name="Imagen 4"/>
          <p:cNvPicPr>
            <a:picLocks noChangeAspect="1"/>
          </p:cNvPicPr>
          <p:nvPr/>
        </p:nvPicPr>
        <p:blipFill>
          <a:blip r:embed="rId4"/>
          <a:stretch>
            <a:fillRect/>
          </a:stretch>
        </p:blipFill>
        <p:spPr>
          <a:xfrm>
            <a:off x="1" y="6254444"/>
            <a:ext cx="12192000" cy="603556"/>
          </a:xfrm>
          <a:prstGeom prst="rect">
            <a:avLst/>
          </a:prstGeom>
        </p:spPr>
      </p:pic>
      <p:sp>
        <p:nvSpPr>
          <p:cNvPr id="6" name="1 Rectángulo"/>
          <p:cNvSpPr>
            <a:spLocks noGrp="1"/>
          </p:cNvSpPr>
          <p:nvPr>
            <p:ph type="subTitle" idx="1"/>
          </p:nvPr>
        </p:nvSpPr>
        <p:spPr>
          <a:xfrm>
            <a:off x="309490" y="1383367"/>
            <a:ext cx="8664122" cy="4871077"/>
          </a:xfrm>
          <a:prstGeom prst="rect">
            <a:avLst/>
          </a:prstGeom>
        </p:spPr>
        <p:txBody>
          <a:bodyPr wrap="square">
            <a:spAutoFit/>
          </a:bodyPr>
          <a:lstStyle/>
          <a:p>
            <a:pPr algn="just"/>
            <a:r>
              <a:rPr lang="es-PY" sz="2200" dirty="0">
                <a:latin typeface="Maiandra GD" panose="020E0502030308020204" pitchFamily="34" charset="0"/>
              </a:rPr>
              <a:t>Otro servicio que ofrecemos es un Programa de Radio por la 920 AM Radio Nacional del Paraguay.</a:t>
            </a:r>
          </a:p>
          <a:p>
            <a:pPr algn="just"/>
            <a:r>
              <a:rPr lang="es-PY" sz="2200" dirty="0">
                <a:latin typeface="Maiandra GD" panose="020E0502030308020204" pitchFamily="34" charset="0"/>
              </a:rPr>
              <a:t>Este programa también ha sido declarado de interés institucional por los Ministerios.</a:t>
            </a:r>
          </a:p>
          <a:p>
            <a:pPr algn="just"/>
            <a:r>
              <a:rPr lang="es-PY" sz="2200" dirty="0">
                <a:latin typeface="Maiandra GD" panose="020E0502030308020204" pitchFamily="34" charset="0"/>
              </a:rPr>
              <a:t>Nuestros programas tienen el propósito de brindar información basada en la evidencia científica para la prevención de enfermedades y promoción de la salud. Esperamos que nuestros programas ayuden a nuestros oyentes a tener información que pueda serles útil para mejorar su calidad de vida. </a:t>
            </a:r>
          </a:p>
          <a:p>
            <a:pPr algn="just"/>
            <a:r>
              <a:rPr lang="es-PY" sz="2200" dirty="0">
                <a:latin typeface="Maiandra GD" panose="020E0502030308020204" pitchFamily="34" charset="0"/>
              </a:rPr>
              <a:t>Nuestros invitados nacionales y extranjeros comparten información útil que pueda servir a la audiencia en sus proyectos de vida.</a:t>
            </a:r>
          </a:p>
          <a:p>
            <a:pPr algn="just"/>
            <a:r>
              <a:rPr lang="es-PY" sz="2200" dirty="0">
                <a:latin typeface="Maiandra GD" panose="020E0502030308020204" pitchFamily="34" charset="0"/>
              </a:rPr>
              <a:t>Durante la pandemia ponemos especial énfasis en el cuidado de la salud física y mental frente al  COVID-19, y sobre todo, promocionamos los derechos del niño.   </a:t>
            </a:r>
          </a:p>
        </p:txBody>
      </p:sp>
    </p:spTree>
    <p:extLst>
      <p:ext uri="{BB962C8B-B14F-4D97-AF65-F5344CB8AC3E}">
        <p14:creationId xmlns:p14="http://schemas.microsoft.com/office/powerpoint/2010/main" val="3204948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87522"/>
            <a:ext cx="12192000" cy="2312126"/>
          </a:xfrm>
          <a:prstGeom prst="rect">
            <a:avLst/>
          </a:prstGeom>
        </p:spPr>
      </p:pic>
      <p:pic>
        <p:nvPicPr>
          <p:cNvPr id="5" name="Imagen 4"/>
          <p:cNvPicPr>
            <a:picLocks noChangeAspect="1"/>
          </p:cNvPicPr>
          <p:nvPr/>
        </p:nvPicPr>
        <p:blipFill>
          <a:blip r:embed="rId3"/>
          <a:stretch>
            <a:fillRect/>
          </a:stretch>
        </p:blipFill>
        <p:spPr>
          <a:xfrm>
            <a:off x="1" y="6254444"/>
            <a:ext cx="12192000" cy="603556"/>
          </a:xfrm>
          <a:prstGeom prst="rect">
            <a:avLst/>
          </a:prstGeom>
        </p:spPr>
      </p:pic>
      <p:sp>
        <p:nvSpPr>
          <p:cNvPr id="8" name="1 Rectángulo"/>
          <p:cNvSpPr/>
          <p:nvPr/>
        </p:nvSpPr>
        <p:spPr>
          <a:xfrm>
            <a:off x="632199" y="2224604"/>
            <a:ext cx="8046722" cy="646331"/>
          </a:xfrm>
          <a:prstGeom prst="rect">
            <a:avLst/>
          </a:prstGeom>
        </p:spPr>
        <p:txBody>
          <a:bodyPr wrap="square">
            <a:spAutoFit/>
          </a:bodyPr>
          <a:lstStyle/>
          <a:p>
            <a:endParaRPr lang="es-ES" dirty="0"/>
          </a:p>
          <a:p>
            <a:r>
              <a:rPr lang="en-US" dirty="0"/>
              <a:t> </a:t>
            </a:r>
            <a:endParaRPr lang="es-ES" dirty="0">
              <a:latin typeface="+mj-lt"/>
            </a:endParaRPr>
          </a:p>
        </p:txBody>
      </p:sp>
      <p:pic>
        <p:nvPicPr>
          <p:cNvPr id="9" name="Imagen 8"/>
          <p:cNvPicPr preferRelativeResize="0"/>
          <p:nvPr/>
        </p:nvPicPr>
        <p:blipFill>
          <a:blip r:embed="rId4">
            <a:extLst>
              <a:ext uri="{28A0092B-C50C-407E-A947-70E740481C1C}">
                <a14:useLocalDpi xmlns:a14="http://schemas.microsoft.com/office/drawing/2010/main" val="0"/>
              </a:ext>
            </a:extLst>
          </a:blip>
          <a:srcRect/>
          <a:stretch>
            <a:fillRect/>
          </a:stretch>
        </p:blipFill>
        <p:spPr bwMode="auto">
          <a:xfrm>
            <a:off x="455855" y="1886980"/>
            <a:ext cx="2377440" cy="3840480"/>
          </a:xfrm>
          <a:prstGeom prst="rect">
            <a:avLst/>
          </a:prstGeom>
          <a:noFill/>
        </p:spPr>
      </p:pic>
      <p:sp>
        <p:nvSpPr>
          <p:cNvPr id="3" name="Rectángulo 2"/>
          <p:cNvSpPr/>
          <p:nvPr/>
        </p:nvSpPr>
        <p:spPr>
          <a:xfrm>
            <a:off x="2967170" y="4835240"/>
            <a:ext cx="7333530" cy="1015663"/>
          </a:xfrm>
          <a:prstGeom prst="rect">
            <a:avLst/>
          </a:prstGeom>
        </p:spPr>
        <p:txBody>
          <a:bodyPr wrap="square">
            <a:spAutoFit/>
          </a:bodyPr>
          <a:lstStyle/>
          <a:p>
            <a:pPr algn="ctr"/>
            <a:r>
              <a:rPr lang="es-ES" sz="6000" dirty="0">
                <a:ln w="0"/>
                <a:solidFill>
                  <a:schemeClr val="accent6">
                    <a:lumMod val="50000"/>
                  </a:schemeClr>
                </a:solidFill>
                <a:effectLst>
                  <a:reflection blurRad="6350" stA="53000" endA="300" endPos="35500" dir="5400000" sy="-90000" algn="bl" rotWithShape="0"/>
                </a:effectLst>
                <a:latin typeface="Rage Italic" panose="03070502040507070304" pitchFamily="66" charset="0"/>
              </a:rPr>
              <a:t>Nuestros niños…</a:t>
            </a:r>
          </a:p>
        </p:txBody>
      </p:sp>
    </p:spTree>
    <p:extLst>
      <p:ext uri="{BB962C8B-B14F-4D97-AF65-F5344CB8AC3E}">
        <p14:creationId xmlns:p14="http://schemas.microsoft.com/office/powerpoint/2010/main" val="33440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87522"/>
            <a:ext cx="12192000" cy="2312126"/>
          </a:xfrm>
          <a:prstGeom prst="rect">
            <a:avLst/>
          </a:prstGeom>
        </p:spPr>
      </p:pic>
      <p:pic>
        <p:nvPicPr>
          <p:cNvPr id="5" name="Imagen 4"/>
          <p:cNvPicPr>
            <a:picLocks noChangeAspect="1"/>
          </p:cNvPicPr>
          <p:nvPr/>
        </p:nvPicPr>
        <p:blipFill>
          <a:blip r:embed="rId3"/>
          <a:stretch>
            <a:fillRect/>
          </a:stretch>
        </p:blipFill>
        <p:spPr>
          <a:xfrm>
            <a:off x="1" y="6254444"/>
            <a:ext cx="12192000" cy="603556"/>
          </a:xfrm>
          <a:prstGeom prst="rect">
            <a:avLst/>
          </a:prstGeom>
        </p:spPr>
      </p:pic>
      <p:sp>
        <p:nvSpPr>
          <p:cNvPr id="8" name="1 Rectángulo"/>
          <p:cNvSpPr/>
          <p:nvPr/>
        </p:nvSpPr>
        <p:spPr>
          <a:xfrm>
            <a:off x="128879" y="687703"/>
            <a:ext cx="11606694" cy="5170646"/>
          </a:xfrm>
          <a:prstGeom prst="rect">
            <a:avLst/>
          </a:prstGeom>
        </p:spPr>
        <p:txBody>
          <a:bodyPr wrap="square">
            <a:spAutoFit/>
          </a:bodyPr>
          <a:lstStyle/>
          <a:p>
            <a:endParaRPr lang="es-ES" sz="2200" dirty="0">
              <a:latin typeface="Maiandra GD" panose="020E0502030308020204" pitchFamily="34" charset="0"/>
            </a:endParaRPr>
          </a:p>
          <a:p>
            <a:r>
              <a:rPr lang="en-US" sz="2200" dirty="0">
                <a:latin typeface="Maiandra GD" panose="020E0502030308020204" pitchFamily="34" charset="0"/>
              </a:rPr>
              <a:t> </a:t>
            </a:r>
          </a:p>
          <a:p>
            <a:endParaRPr lang="es-ES" sz="2200" dirty="0">
              <a:latin typeface="Maiandra GD" panose="020E0502030308020204" pitchFamily="34" charset="0"/>
            </a:endParaRPr>
          </a:p>
          <a:p>
            <a:r>
              <a:rPr lang="es-ES" sz="2200" dirty="0">
                <a:latin typeface="Maiandra GD" panose="020E0502030308020204" pitchFamily="34" charset="0"/>
              </a:rPr>
              <a:t>Son niños de 7 a 12 a</a:t>
            </a:r>
            <a:r>
              <a:rPr lang="en-US" sz="2200" dirty="0">
                <a:latin typeface="Maiandra GD" panose="020E0502030308020204" pitchFamily="34" charset="0"/>
              </a:rPr>
              <a:t>ñ</a:t>
            </a:r>
            <a:r>
              <a:rPr lang="es-ES" sz="2200" dirty="0">
                <a:latin typeface="Maiandra GD" panose="020E0502030308020204" pitchFamily="34" charset="0"/>
              </a:rPr>
              <a:t>os, quienes - en su mayoría - han sido referidos por las</a:t>
            </a:r>
          </a:p>
          <a:p>
            <a:r>
              <a:rPr lang="es-ES" sz="2200" dirty="0">
                <a:latin typeface="Maiandra GD" panose="020E0502030308020204" pitchFamily="34" charset="0"/>
              </a:rPr>
              <a:t>escuelas de donde son alumnos. Presentan</a:t>
            </a:r>
          </a:p>
          <a:p>
            <a:pPr marL="342900" indent="-342900">
              <a:buFont typeface="Wingdings" panose="05000000000000000000" pitchFamily="2" charset="2"/>
              <a:buChar char="ü"/>
            </a:pPr>
            <a:r>
              <a:rPr lang="es-ES" sz="2200" dirty="0">
                <a:latin typeface="Maiandra GD" panose="020E0502030308020204" pitchFamily="34" charset="0"/>
              </a:rPr>
              <a:t>trastornos cognitivos y conductuales</a:t>
            </a:r>
          </a:p>
          <a:p>
            <a:pPr marL="342900" indent="-342900">
              <a:buFont typeface="Wingdings" panose="05000000000000000000" pitchFamily="2" charset="2"/>
              <a:buChar char="ü"/>
            </a:pPr>
            <a:r>
              <a:rPr lang="es-ES" sz="2200" dirty="0">
                <a:latin typeface="Maiandra GD" panose="020E0502030308020204" pitchFamily="34" charset="0"/>
              </a:rPr>
              <a:t>sospechas de uso de alguna sustancia adictiva</a:t>
            </a:r>
          </a:p>
          <a:p>
            <a:pPr marL="342900" indent="-342900">
              <a:buFont typeface="Wingdings" panose="05000000000000000000" pitchFamily="2" charset="2"/>
              <a:buChar char="ü"/>
            </a:pPr>
            <a:r>
              <a:rPr lang="es-ES" sz="2200" dirty="0">
                <a:latin typeface="Maiandra GD" panose="020E0502030308020204" pitchFamily="34" charset="0"/>
              </a:rPr>
              <a:t>sospechas de abusos y maltratos en la casa</a:t>
            </a:r>
          </a:p>
          <a:p>
            <a:pPr marL="342900" indent="-342900">
              <a:buFont typeface="Wingdings" panose="05000000000000000000" pitchFamily="2" charset="2"/>
              <a:buChar char="ü"/>
            </a:pPr>
            <a:r>
              <a:rPr lang="es-ES" sz="2200" dirty="0">
                <a:latin typeface="Maiandra GD" panose="020E0502030308020204" pitchFamily="34" charset="0"/>
              </a:rPr>
              <a:t>sospechas de uso de sustancias adictivas por un miembro de la familia</a:t>
            </a:r>
          </a:p>
          <a:p>
            <a:r>
              <a:rPr lang="es-ES" sz="2200" dirty="0">
                <a:latin typeface="Maiandra GD" panose="020E0502030308020204" pitchFamily="34" charset="0"/>
              </a:rPr>
              <a:t> </a:t>
            </a:r>
          </a:p>
          <a:p>
            <a:endParaRPr lang="es-ES" sz="2200" dirty="0">
              <a:latin typeface="Maiandra GD" panose="020E0502030308020204" pitchFamily="34" charset="0"/>
            </a:endParaRPr>
          </a:p>
          <a:p>
            <a:endParaRPr lang="es-ES" sz="2200" dirty="0">
              <a:latin typeface="Maiandra GD" panose="020E0502030308020204" pitchFamily="34" charset="0"/>
            </a:endParaRPr>
          </a:p>
          <a:p>
            <a:endParaRPr lang="es-ES" sz="2200" dirty="0">
              <a:latin typeface="Maiandra GD" panose="020E0502030308020204" pitchFamily="34" charset="0"/>
            </a:endParaRPr>
          </a:p>
          <a:p>
            <a:r>
              <a:rPr lang="es-ES" sz="2200" dirty="0">
                <a:latin typeface="Maiandra GD" panose="020E0502030308020204" pitchFamily="34" charset="0"/>
              </a:rPr>
              <a:t>Total de niños que participaron de nuestros servicios</a:t>
            </a:r>
          </a:p>
          <a:p>
            <a:r>
              <a:rPr lang="es-ES" sz="2200" dirty="0">
                <a:latin typeface="Maiandra GD" panose="020E0502030308020204" pitchFamily="34" charset="0"/>
              </a:rPr>
              <a:t>durante 2019: 47</a:t>
            </a:r>
          </a:p>
        </p:txBody>
      </p:sp>
      <p:pic>
        <p:nvPicPr>
          <p:cNvPr id="2" name="Imagen 1"/>
          <p:cNvPicPr>
            <a:picLocks noChangeAspect="1"/>
          </p:cNvPicPr>
          <p:nvPr/>
        </p:nvPicPr>
        <p:blipFill>
          <a:blip r:embed="rId4"/>
          <a:stretch>
            <a:fillRect/>
          </a:stretch>
        </p:blipFill>
        <p:spPr>
          <a:xfrm>
            <a:off x="6965295" y="3830786"/>
            <a:ext cx="4212221" cy="2365324"/>
          </a:xfrm>
          <a:prstGeom prst="rect">
            <a:avLst/>
          </a:prstGeom>
        </p:spPr>
      </p:pic>
    </p:spTree>
    <p:extLst>
      <p:ext uri="{BB962C8B-B14F-4D97-AF65-F5344CB8AC3E}">
        <p14:creationId xmlns:p14="http://schemas.microsoft.com/office/powerpoint/2010/main" val="4147564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120239"/>
            <a:ext cx="12192000" cy="2312126"/>
          </a:xfrm>
          <a:prstGeom prst="rect">
            <a:avLst/>
          </a:prstGeom>
        </p:spPr>
      </p:pic>
      <p:pic>
        <p:nvPicPr>
          <p:cNvPr id="5" name="Imagen 4"/>
          <p:cNvPicPr>
            <a:picLocks noChangeAspect="1"/>
          </p:cNvPicPr>
          <p:nvPr/>
        </p:nvPicPr>
        <p:blipFill>
          <a:blip r:embed="rId3"/>
          <a:stretch>
            <a:fillRect/>
          </a:stretch>
        </p:blipFill>
        <p:spPr>
          <a:xfrm>
            <a:off x="1" y="6254444"/>
            <a:ext cx="12192000" cy="603556"/>
          </a:xfrm>
          <a:prstGeom prst="rect">
            <a:avLst/>
          </a:prstGeom>
        </p:spPr>
      </p:pic>
      <p:sp>
        <p:nvSpPr>
          <p:cNvPr id="6" name="1 Rectángulo"/>
          <p:cNvSpPr>
            <a:spLocks noGrp="1"/>
          </p:cNvSpPr>
          <p:nvPr>
            <p:ph type="subTitle" idx="1"/>
          </p:nvPr>
        </p:nvSpPr>
        <p:spPr>
          <a:xfrm>
            <a:off x="552718" y="1460367"/>
            <a:ext cx="11432956" cy="4712059"/>
          </a:xfrm>
          <a:prstGeom prst="rect">
            <a:avLst/>
          </a:prstGeom>
        </p:spPr>
        <p:txBody>
          <a:bodyPr wrap="square">
            <a:spAutoFit/>
          </a:bodyPr>
          <a:lstStyle/>
          <a:p>
            <a:pPr algn="just"/>
            <a:r>
              <a:rPr lang="es-PY" sz="3600" dirty="0">
                <a:latin typeface="Rage Italic" panose="03070502040507070304" pitchFamily="66" charset="0"/>
              </a:rPr>
              <a:t>Así mismo</a:t>
            </a:r>
          </a:p>
          <a:p>
            <a:pPr marL="285750" indent="-285750" algn="just">
              <a:buFont typeface="Wingdings" panose="05000000000000000000" pitchFamily="2" charset="2"/>
              <a:buChar char="ü"/>
            </a:pPr>
            <a:r>
              <a:rPr lang="es-PY" sz="2200" dirty="0">
                <a:latin typeface="Maiandra GD" panose="020E0502030308020204" pitchFamily="34" charset="0"/>
              </a:rPr>
              <a:t>Han reportado que sus cuidadores o una persona mayor de su grupo familiar usa algún tipo de drogas entre las cuales se citan: alcohol, cigarrillo, marihuana, crack, cocaína.</a:t>
            </a:r>
          </a:p>
          <a:p>
            <a:pPr marL="285750" indent="-285750" algn="just">
              <a:buFont typeface="Wingdings" panose="05000000000000000000" pitchFamily="2" charset="2"/>
              <a:buChar char="ü"/>
            </a:pPr>
            <a:r>
              <a:rPr lang="es-PY" sz="2200" dirty="0">
                <a:latin typeface="Maiandra GD" panose="020E0502030308020204" pitchFamily="34" charset="0"/>
              </a:rPr>
              <a:t>Han manifestado haber sido victimas de maltratos físicos y verbales. </a:t>
            </a:r>
          </a:p>
          <a:p>
            <a:pPr marL="285750" indent="-285750" algn="just">
              <a:buFont typeface="Wingdings" panose="05000000000000000000" pitchFamily="2" charset="2"/>
              <a:buChar char="ü"/>
            </a:pPr>
            <a:r>
              <a:rPr lang="es-PY" sz="2200" dirty="0">
                <a:latin typeface="Maiandra GD" panose="020E0502030308020204" pitchFamily="34" charset="0"/>
              </a:rPr>
              <a:t>Han hablado en todos los casos de violencia doméstica hacia otro familiar ya sea de parte de padres, cuidadores o de hermanos mayores. </a:t>
            </a:r>
          </a:p>
          <a:p>
            <a:pPr marL="285750" indent="-285750" algn="just">
              <a:buFont typeface="Wingdings" panose="05000000000000000000" pitchFamily="2" charset="2"/>
              <a:buChar char="ü"/>
            </a:pPr>
            <a:r>
              <a:rPr lang="es-PY" sz="2200" dirty="0">
                <a:latin typeface="Maiandra GD" panose="020E0502030308020204" pitchFamily="34" charset="0"/>
              </a:rPr>
              <a:t>Algunos niños han revelado haber sido víctima de negligencia u omisión al cuidado de parte de los cuidadores.</a:t>
            </a:r>
          </a:p>
          <a:p>
            <a:pPr marL="285750" indent="-285750" algn="just">
              <a:buFont typeface="Wingdings" panose="05000000000000000000" pitchFamily="2" charset="2"/>
              <a:buChar char="ü"/>
            </a:pPr>
            <a:r>
              <a:rPr lang="es-PY" sz="2200" dirty="0">
                <a:latin typeface="Maiandra GD" panose="020E0502030308020204" pitchFamily="34" charset="0"/>
              </a:rPr>
              <a:t>En su mayoría los niños presentan baja notas escolares, muchos no logran los estándares relacionados a las habilidades de lectura y escritura en relación  sus edades cronológicas </a:t>
            </a:r>
          </a:p>
          <a:p>
            <a:pPr marL="285750" indent="-285750" algn="just">
              <a:buFont typeface="Wingdings" panose="05000000000000000000" pitchFamily="2" charset="2"/>
              <a:buChar char="ü"/>
            </a:pPr>
            <a:r>
              <a:rPr lang="es-PY" sz="2200" dirty="0">
                <a:latin typeface="Maiandra GD" panose="020E0502030308020204" pitchFamily="34" charset="0"/>
              </a:rPr>
              <a:t>Aunque se ofrecen los servicios de consejería familiar a todos, no todos los cuidadores usufructúan ese servicio.</a:t>
            </a:r>
          </a:p>
        </p:txBody>
      </p:sp>
    </p:spTree>
    <p:extLst>
      <p:ext uri="{BB962C8B-B14F-4D97-AF65-F5344CB8AC3E}">
        <p14:creationId xmlns:p14="http://schemas.microsoft.com/office/powerpoint/2010/main" val="1934940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 y="-33410"/>
            <a:ext cx="12192000" cy="2312126"/>
          </a:xfrm>
          <a:prstGeom prst="rect">
            <a:avLst/>
          </a:prstGeom>
        </p:spPr>
      </p:pic>
      <p:pic>
        <p:nvPicPr>
          <p:cNvPr id="5" name="Imagen 4"/>
          <p:cNvPicPr>
            <a:picLocks noChangeAspect="1"/>
          </p:cNvPicPr>
          <p:nvPr/>
        </p:nvPicPr>
        <p:blipFill>
          <a:blip r:embed="rId3"/>
          <a:stretch>
            <a:fillRect/>
          </a:stretch>
        </p:blipFill>
        <p:spPr>
          <a:xfrm>
            <a:off x="1" y="6254444"/>
            <a:ext cx="12192000" cy="603556"/>
          </a:xfrm>
          <a:prstGeom prst="rect">
            <a:avLst/>
          </a:prstGeom>
        </p:spPr>
      </p:pic>
      <p:pic>
        <p:nvPicPr>
          <p:cNvPr id="6" name="Imagen 5"/>
          <p:cNvPicPr>
            <a:picLocks noChangeAspect="1"/>
          </p:cNvPicPr>
          <p:nvPr/>
        </p:nvPicPr>
        <p:blipFill>
          <a:blip r:embed="rId4">
            <a:extLst>
              <a:ext uri="{BEBA8EAE-BF5A-486C-A8C5-ECC9F3942E4B}">
                <a14:imgProps xmlns:a14="http://schemas.microsoft.com/office/drawing/2010/main">
                  <a14:imgLayer r:embed="rId5">
                    <a14:imgEffect>
                      <a14:artisticCement/>
                    </a14:imgEffect>
                  </a14:imgLayer>
                </a14:imgProps>
              </a:ext>
            </a:extLst>
          </a:blip>
          <a:stretch>
            <a:fillRect/>
          </a:stretch>
        </p:blipFill>
        <p:spPr>
          <a:xfrm>
            <a:off x="114274" y="3671465"/>
            <a:ext cx="4561035" cy="2560320"/>
          </a:xfrm>
          <a:prstGeom prst="rect">
            <a:avLst/>
          </a:prstGeom>
        </p:spPr>
      </p:pic>
      <p:sp>
        <p:nvSpPr>
          <p:cNvPr id="7" name="Rectángulo 6"/>
          <p:cNvSpPr/>
          <p:nvPr/>
        </p:nvSpPr>
        <p:spPr>
          <a:xfrm>
            <a:off x="114274" y="1447720"/>
            <a:ext cx="11325496" cy="1661993"/>
          </a:xfrm>
          <a:prstGeom prst="rect">
            <a:avLst/>
          </a:prstGeom>
        </p:spPr>
        <p:txBody>
          <a:bodyPr wrap="square">
            <a:spAutoFit/>
          </a:bodyPr>
          <a:lstStyle/>
          <a:p>
            <a:r>
              <a:rPr lang="es-ES" dirty="0"/>
              <a:t> </a:t>
            </a:r>
          </a:p>
          <a:p>
            <a:endParaRPr lang="es-ES" dirty="0"/>
          </a:p>
          <a:p>
            <a:pPr marL="342900" indent="-342900">
              <a:buFont typeface="Wingdings" panose="05000000000000000000" pitchFamily="2" charset="2"/>
              <a:buChar char="ü"/>
            </a:pPr>
            <a:r>
              <a:rPr lang="es-ES" sz="2200" dirty="0">
                <a:latin typeface="Maiandra GD" panose="020E0502030308020204" pitchFamily="34" charset="0"/>
              </a:rPr>
              <a:t>Son compañeros de escuela</a:t>
            </a:r>
          </a:p>
          <a:p>
            <a:pPr marL="342900" indent="-342900">
              <a:buFont typeface="Wingdings" panose="05000000000000000000" pitchFamily="2" charset="2"/>
              <a:buChar char="ü"/>
            </a:pPr>
            <a:r>
              <a:rPr lang="es-ES" sz="2200" dirty="0">
                <a:latin typeface="Maiandra GD" panose="020E0502030308020204" pitchFamily="34" charset="0"/>
              </a:rPr>
              <a:t>Son vecinos de un asentamiento</a:t>
            </a:r>
          </a:p>
          <a:p>
            <a:pPr marL="342900" indent="-342900">
              <a:buFont typeface="Wingdings" panose="05000000000000000000" pitchFamily="2" charset="2"/>
              <a:buChar char="ü"/>
            </a:pPr>
            <a:r>
              <a:rPr lang="es-ES" sz="2200" dirty="0">
                <a:latin typeface="Maiandra GD" panose="020E0502030308020204" pitchFamily="34" charset="0"/>
              </a:rPr>
              <a:t>Son amigos o parientes de un niño que ya forma parte de nuestro programa</a:t>
            </a:r>
          </a:p>
        </p:txBody>
      </p:sp>
      <p:sp>
        <p:nvSpPr>
          <p:cNvPr id="8" name="Rectángulo 7"/>
          <p:cNvSpPr/>
          <p:nvPr/>
        </p:nvSpPr>
        <p:spPr>
          <a:xfrm>
            <a:off x="4850674" y="3146237"/>
            <a:ext cx="6589096" cy="3139321"/>
          </a:xfrm>
          <a:prstGeom prst="rect">
            <a:avLst/>
          </a:prstGeom>
        </p:spPr>
        <p:txBody>
          <a:bodyPr wrap="square">
            <a:spAutoFit/>
          </a:bodyPr>
          <a:lstStyle/>
          <a:p>
            <a:pPr marL="342900" indent="-342900">
              <a:buFont typeface="Wingdings" panose="05000000000000000000" pitchFamily="2" charset="2"/>
              <a:buChar char="ü"/>
            </a:pPr>
            <a:r>
              <a:rPr lang="es-ES" sz="2200" dirty="0">
                <a:latin typeface="Maiandra GD" panose="020E0502030308020204" pitchFamily="34" charset="0"/>
              </a:rPr>
              <a:t>Provienen</a:t>
            </a:r>
            <a:r>
              <a:rPr lang="es-PY" sz="2200" dirty="0">
                <a:latin typeface="Maiandra GD" panose="020E0502030308020204" pitchFamily="34" charset="0"/>
              </a:rPr>
              <a:t> de hogares con muy pocos recursos económicos</a:t>
            </a:r>
          </a:p>
          <a:p>
            <a:pPr marL="342900" indent="-342900">
              <a:buFont typeface="Wingdings" panose="05000000000000000000" pitchFamily="2" charset="2"/>
              <a:buChar char="ü"/>
            </a:pPr>
            <a:r>
              <a:rPr lang="es-PY" sz="2200" dirty="0">
                <a:latin typeface="Maiandra GD" panose="020E0502030308020204" pitchFamily="34" charset="0"/>
              </a:rPr>
              <a:t>Solamente tres niños en todos estos años que ofrecemos servicios han marcado no haber tomado alcohol ni una vez en su vida</a:t>
            </a:r>
          </a:p>
          <a:p>
            <a:pPr marL="342900" indent="-342900">
              <a:buFont typeface="Wingdings" panose="05000000000000000000" pitchFamily="2" charset="2"/>
              <a:buChar char="ü"/>
            </a:pPr>
            <a:r>
              <a:rPr lang="es-PY" sz="2200" dirty="0">
                <a:latin typeface="Maiandra GD" panose="020E0502030308020204" pitchFamily="34" charset="0"/>
              </a:rPr>
              <a:t>Todos los niños que han participado de nuestros servicios han manifestado que les gusta nuestros programas y que se sienten respetados y bien tratados </a:t>
            </a:r>
            <a:endParaRPr lang="es-ES" sz="2200" dirty="0">
              <a:latin typeface="Maiandra GD" panose="020E0502030308020204" pitchFamily="34" charset="0"/>
            </a:endParaRPr>
          </a:p>
        </p:txBody>
      </p:sp>
      <p:sp>
        <p:nvSpPr>
          <p:cNvPr id="9" name="Rectángulo 8"/>
          <p:cNvSpPr/>
          <p:nvPr/>
        </p:nvSpPr>
        <p:spPr>
          <a:xfrm>
            <a:off x="114274" y="1391214"/>
            <a:ext cx="8268609" cy="707886"/>
          </a:xfrm>
          <a:prstGeom prst="rect">
            <a:avLst/>
          </a:prstGeom>
          <a:noFill/>
        </p:spPr>
        <p:txBody>
          <a:bodyPr wrap="none" lIns="91440" tIns="45720" rIns="91440" bIns="45720">
            <a:spAutoFit/>
          </a:bodyPr>
          <a:lstStyle/>
          <a:p>
            <a:pPr algn="ctr"/>
            <a:r>
              <a:rPr lang="es-ES" sz="4000" dirty="0">
                <a:ln w="0"/>
                <a:solidFill>
                  <a:schemeClr val="accent6">
                    <a:lumMod val="50000"/>
                  </a:schemeClr>
                </a:solidFill>
                <a:effectLst>
                  <a:outerShdw blurRad="38100" dist="19050" dir="2700000" algn="tl" rotWithShape="0">
                    <a:schemeClr val="dk1">
                      <a:alpha val="40000"/>
                    </a:schemeClr>
                  </a:outerShdw>
                </a:effectLst>
                <a:latin typeface="Rage Italic" panose="03070502040507070304" pitchFamily="66" charset="0"/>
              </a:rPr>
              <a:t>Características que comparten varios niños: </a:t>
            </a:r>
            <a:endParaRPr lang="es-ES" sz="4000" cap="none" spc="0" dirty="0">
              <a:ln w="0"/>
              <a:solidFill>
                <a:schemeClr val="accent6">
                  <a:lumMod val="50000"/>
                </a:schemeClr>
              </a:solidFill>
              <a:effectLst>
                <a:outerShdw blurRad="38100" dist="19050" dir="2700000" algn="tl" rotWithShape="0">
                  <a:schemeClr val="dk1">
                    <a:alpha val="40000"/>
                  </a:schemeClr>
                </a:outerShdw>
              </a:effectLst>
              <a:latin typeface="Rage Italic" panose="03070502040507070304" pitchFamily="66" charset="0"/>
            </a:endParaRPr>
          </a:p>
        </p:txBody>
      </p:sp>
    </p:spTree>
    <p:extLst>
      <p:ext uri="{BB962C8B-B14F-4D97-AF65-F5344CB8AC3E}">
        <p14:creationId xmlns:p14="http://schemas.microsoft.com/office/powerpoint/2010/main" val="855952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120239"/>
            <a:ext cx="12192000" cy="2312126"/>
          </a:xfrm>
          <a:prstGeom prst="rect">
            <a:avLst/>
          </a:prstGeom>
        </p:spPr>
      </p:pic>
      <p:pic>
        <p:nvPicPr>
          <p:cNvPr id="5" name="Imagen 4"/>
          <p:cNvPicPr>
            <a:picLocks noChangeAspect="1"/>
          </p:cNvPicPr>
          <p:nvPr/>
        </p:nvPicPr>
        <p:blipFill>
          <a:blip r:embed="rId3"/>
          <a:stretch>
            <a:fillRect/>
          </a:stretch>
        </p:blipFill>
        <p:spPr>
          <a:xfrm>
            <a:off x="1" y="6254444"/>
            <a:ext cx="12192000" cy="603556"/>
          </a:xfrm>
          <a:prstGeom prst="rect">
            <a:avLst/>
          </a:prstGeom>
        </p:spPr>
      </p:pic>
      <p:sp>
        <p:nvSpPr>
          <p:cNvPr id="7" name="1 Rectángulo"/>
          <p:cNvSpPr/>
          <p:nvPr/>
        </p:nvSpPr>
        <p:spPr>
          <a:xfrm>
            <a:off x="639573" y="1760999"/>
            <a:ext cx="9489743" cy="4370427"/>
          </a:xfrm>
          <a:prstGeom prst="rect">
            <a:avLst/>
          </a:prstGeom>
        </p:spPr>
        <p:txBody>
          <a:bodyPr wrap="square">
            <a:spAutoFit/>
          </a:bodyPr>
          <a:lstStyle/>
          <a:p>
            <a:r>
              <a:rPr lang="es-PY" sz="1600" dirty="0">
                <a:latin typeface="Maiandra GD" panose="020E0502030308020204" pitchFamily="34" charset="0"/>
              </a:rPr>
              <a:t>Los datos encontrados en el “Segundo Estudio Departamental sobre Prevalencia de Consumo de Drogas, Factores de Riesgo y Prevención en Jóvenes Escolarizados de 12 años y más.  Año 2014,” (De acuerdo a ese estudio, la respuesta  fue obtenida en escuelas de Asunción, Concepción, Guairá, Caaguazú, Itapúa, Alto Paraná, Central y Amambay)</a:t>
            </a:r>
          </a:p>
          <a:p>
            <a:endParaRPr lang="es-PY" sz="1600" dirty="0">
              <a:latin typeface="Maiandra GD" panose="020E0502030308020204" pitchFamily="34" charset="0"/>
            </a:endParaRPr>
          </a:p>
          <a:p>
            <a:r>
              <a:rPr lang="es-PY" dirty="0">
                <a:latin typeface="Maiandra GD" panose="020E0502030308020204" pitchFamily="34" charset="0"/>
              </a:rPr>
              <a:t>Bebidas alcohólicas: 		Mujeres: 61,2% y hombres: 56,3%. </a:t>
            </a:r>
          </a:p>
          <a:p>
            <a:r>
              <a:rPr lang="es-PY" dirty="0">
                <a:latin typeface="Maiandra GD" panose="020E0502030308020204" pitchFamily="34" charset="0"/>
              </a:rPr>
              <a:t>Tabaco: 				Mujeres: 21,4%; Hombres: 24,0.</a:t>
            </a:r>
          </a:p>
          <a:p>
            <a:r>
              <a:rPr lang="es-PY" dirty="0">
                <a:latin typeface="Maiandra GD" panose="020E0502030308020204" pitchFamily="34" charset="0"/>
              </a:rPr>
              <a:t>Tranquilizantes sin receta médica: 	Mujeres: 6,9%, hombres: 5,1%.</a:t>
            </a:r>
          </a:p>
          <a:p>
            <a:r>
              <a:rPr lang="es-PY" dirty="0">
                <a:latin typeface="Maiandra GD" panose="020E0502030308020204" pitchFamily="34" charset="0"/>
              </a:rPr>
              <a:t>Estimulantes sin receta médica: 	Mujeres: 2,4%, hombres: 2,2%.</a:t>
            </a:r>
          </a:p>
          <a:p>
            <a:r>
              <a:rPr lang="es-PY" dirty="0">
                <a:latin typeface="Maiandra GD" panose="020E0502030308020204" pitchFamily="34" charset="0"/>
              </a:rPr>
              <a:t>Inhalables: 			Mujeres: 5,1% Hombres: 7,1% </a:t>
            </a:r>
          </a:p>
          <a:p>
            <a:r>
              <a:rPr lang="es-PY" dirty="0">
                <a:latin typeface="Maiandra GD" panose="020E0502030308020204" pitchFamily="34" charset="0"/>
              </a:rPr>
              <a:t>Marihuana: 			Mujeres: 4,5%, hombres 5,7% </a:t>
            </a:r>
          </a:p>
          <a:p>
            <a:r>
              <a:rPr lang="es-PY" dirty="0">
                <a:latin typeface="Maiandra GD" panose="020E0502030308020204" pitchFamily="34" charset="0"/>
              </a:rPr>
              <a:t>Cocaína: 			Mujeres: 1,4%; hombres: 2,7%,</a:t>
            </a:r>
          </a:p>
          <a:p>
            <a:r>
              <a:rPr lang="es-PY" dirty="0">
                <a:latin typeface="Maiandra GD" panose="020E0502030308020204" pitchFamily="34" charset="0"/>
              </a:rPr>
              <a:t>Éxtasis: 				Mujeres: 0,9% Hombres: 1,2%</a:t>
            </a:r>
          </a:p>
          <a:p>
            <a:r>
              <a:rPr lang="es-PY" dirty="0">
                <a:latin typeface="Maiandra GD" panose="020E0502030308020204" pitchFamily="34" charset="0"/>
              </a:rPr>
              <a:t>Heroína: 			Mujeres: 0,4%; hombres: 0,7%</a:t>
            </a:r>
          </a:p>
          <a:p>
            <a:r>
              <a:rPr lang="es-PY" dirty="0">
                <a:latin typeface="Maiandra GD" panose="020E0502030308020204" pitchFamily="34" charset="0"/>
              </a:rPr>
              <a:t>Alucinógenos: 			Mujeres: 0,6%; hombres: 1%</a:t>
            </a:r>
          </a:p>
          <a:p>
            <a:r>
              <a:rPr lang="es-PY" dirty="0">
                <a:latin typeface="Maiandra GD" panose="020E0502030308020204" pitchFamily="34" charset="0"/>
              </a:rPr>
              <a:t>Cualquier droga:  			Mujeres: 9,4%; hombres: 11,4%</a:t>
            </a:r>
          </a:p>
        </p:txBody>
      </p:sp>
      <p:sp>
        <p:nvSpPr>
          <p:cNvPr id="8" name="Rectángulo 7"/>
          <p:cNvSpPr/>
          <p:nvPr/>
        </p:nvSpPr>
        <p:spPr>
          <a:xfrm>
            <a:off x="1351128" y="1143648"/>
            <a:ext cx="8066632" cy="707886"/>
          </a:xfrm>
          <a:prstGeom prst="rect">
            <a:avLst/>
          </a:prstGeom>
          <a:noFill/>
        </p:spPr>
        <p:txBody>
          <a:bodyPr wrap="none" lIns="91440" tIns="45720" rIns="91440" bIns="45720">
            <a:spAutoFit/>
          </a:bodyPr>
          <a:lstStyle/>
          <a:p>
            <a:pPr algn="ctr"/>
            <a:r>
              <a:rPr lang="es-ES" sz="4000" b="1" cap="none" spc="0" dirty="0">
                <a:ln w="0"/>
                <a:solidFill>
                  <a:schemeClr val="accent6">
                    <a:lumMod val="50000"/>
                  </a:schemeClr>
                </a:solidFill>
                <a:effectLst>
                  <a:outerShdw blurRad="38100" dist="19050" dir="2700000" algn="tl" rotWithShape="0">
                    <a:schemeClr val="dk1">
                      <a:alpha val="40000"/>
                    </a:schemeClr>
                  </a:outerShdw>
                </a:effectLst>
                <a:latin typeface="Rage Italic" panose="03070502040507070304" pitchFamily="66" charset="0"/>
              </a:rPr>
              <a:t>Prevalencia del uso de drogas en Paraguay</a:t>
            </a:r>
          </a:p>
        </p:txBody>
      </p:sp>
    </p:spTree>
    <p:extLst>
      <p:ext uri="{BB962C8B-B14F-4D97-AF65-F5344CB8AC3E}">
        <p14:creationId xmlns:p14="http://schemas.microsoft.com/office/powerpoint/2010/main" val="3345970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248271" cy="2312126"/>
          </a:xfrm>
          <a:prstGeom prst="rect">
            <a:avLst/>
          </a:prstGeom>
        </p:spPr>
      </p:pic>
      <p:pic>
        <p:nvPicPr>
          <p:cNvPr id="5" name="Imagen 4"/>
          <p:cNvPicPr>
            <a:picLocks noChangeAspect="1"/>
          </p:cNvPicPr>
          <p:nvPr/>
        </p:nvPicPr>
        <p:blipFill>
          <a:blip r:embed="rId3"/>
          <a:stretch>
            <a:fillRect/>
          </a:stretch>
        </p:blipFill>
        <p:spPr>
          <a:xfrm>
            <a:off x="1" y="6254444"/>
            <a:ext cx="12192000" cy="603556"/>
          </a:xfrm>
          <a:prstGeom prst="rect">
            <a:avLst/>
          </a:prstGeom>
        </p:spPr>
      </p:pic>
      <p:graphicFrame>
        <p:nvGraphicFramePr>
          <p:cNvPr id="6" name="Gráfico 5"/>
          <p:cNvGraphicFramePr/>
          <p:nvPr>
            <p:extLst>
              <p:ext uri="{D42A27DB-BD31-4B8C-83A1-F6EECF244321}">
                <p14:modId xmlns:p14="http://schemas.microsoft.com/office/powerpoint/2010/main" val="840385083"/>
              </p:ext>
            </p:extLst>
          </p:nvPr>
        </p:nvGraphicFramePr>
        <p:xfrm>
          <a:off x="77373" y="1662913"/>
          <a:ext cx="5486400" cy="3200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áfico 6"/>
          <p:cNvGraphicFramePr/>
          <p:nvPr>
            <p:extLst>
              <p:ext uri="{D42A27DB-BD31-4B8C-83A1-F6EECF244321}">
                <p14:modId xmlns:p14="http://schemas.microsoft.com/office/powerpoint/2010/main" val="1487042290"/>
              </p:ext>
            </p:extLst>
          </p:nvPr>
        </p:nvGraphicFramePr>
        <p:xfrm>
          <a:off x="5380158" y="1662913"/>
          <a:ext cx="5486400" cy="3200400"/>
        </p:xfrm>
        <a:graphic>
          <a:graphicData uri="http://schemas.openxmlformats.org/drawingml/2006/chart">
            <c:chart xmlns:c="http://schemas.openxmlformats.org/drawingml/2006/chart" xmlns:r="http://schemas.openxmlformats.org/officeDocument/2006/relationships" r:id="rId5"/>
          </a:graphicData>
        </a:graphic>
      </p:graphicFrame>
      <p:sp>
        <p:nvSpPr>
          <p:cNvPr id="8" name="Rectángulo 7"/>
          <p:cNvSpPr/>
          <p:nvPr/>
        </p:nvSpPr>
        <p:spPr>
          <a:xfrm>
            <a:off x="454331" y="5143380"/>
            <a:ext cx="11395880" cy="830997"/>
          </a:xfrm>
          <a:prstGeom prst="rect">
            <a:avLst/>
          </a:prstGeom>
        </p:spPr>
        <p:txBody>
          <a:bodyPr wrap="square">
            <a:spAutoFit/>
          </a:bodyPr>
          <a:lstStyle/>
          <a:p>
            <a:pPr algn="just"/>
            <a:r>
              <a:rPr lang="es-PY" sz="1200" dirty="0">
                <a:latin typeface="Maiandra GD" panose="020E0502030308020204" pitchFamily="34" charset="0"/>
              </a:rPr>
              <a:t>Corresponde a las respuestas de 47 niños que asistieron a PDV entre el 2018 y 2019. La confiabilidad de la información se basa en el  auto-reporte de los niños ya que PDV no tiene otros medios de detección. La mayoría de los niños, excepto tres, informaron haber consumido alcohol. Algunos niños bebían alcohol con amigos e incluso cuando estaban solos. Muchos niños no consideraban que la cerveza es una sustancia dañina. De conversaciones con los cuidadores se desprende que muchos de ellos consideran que que un poco de alcohol no afecta la salud y el bienestar de los niños.</a:t>
            </a:r>
          </a:p>
        </p:txBody>
      </p:sp>
    </p:spTree>
    <p:extLst>
      <p:ext uri="{BB962C8B-B14F-4D97-AF65-F5344CB8AC3E}">
        <p14:creationId xmlns:p14="http://schemas.microsoft.com/office/powerpoint/2010/main" val="1686536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 y="0"/>
            <a:ext cx="12192000" cy="2312126"/>
          </a:xfrm>
          <a:prstGeom prst="rect">
            <a:avLst/>
          </a:prstGeom>
        </p:spPr>
      </p:pic>
      <p:pic>
        <p:nvPicPr>
          <p:cNvPr id="5" name="Imagen 4"/>
          <p:cNvPicPr>
            <a:picLocks noChangeAspect="1"/>
          </p:cNvPicPr>
          <p:nvPr/>
        </p:nvPicPr>
        <p:blipFill>
          <a:blip r:embed="rId3"/>
          <a:stretch>
            <a:fillRect/>
          </a:stretch>
        </p:blipFill>
        <p:spPr>
          <a:xfrm>
            <a:off x="1" y="6254444"/>
            <a:ext cx="12192000" cy="603556"/>
          </a:xfrm>
          <a:prstGeom prst="rect">
            <a:avLst/>
          </a:prstGeom>
        </p:spPr>
      </p:pic>
      <p:sp>
        <p:nvSpPr>
          <p:cNvPr id="2" name="Rectángulo 1"/>
          <p:cNvSpPr/>
          <p:nvPr/>
        </p:nvSpPr>
        <p:spPr>
          <a:xfrm>
            <a:off x="382753" y="2967335"/>
            <a:ext cx="11426526" cy="2862322"/>
          </a:xfrm>
          <a:prstGeom prst="rect">
            <a:avLst/>
          </a:prstGeom>
          <a:noFill/>
        </p:spPr>
        <p:txBody>
          <a:bodyPr wrap="none" lIns="91440" tIns="45720" rIns="91440" bIns="45720">
            <a:spAutoFit/>
          </a:bodyPr>
          <a:lstStyle/>
          <a:p>
            <a:pPr algn="ctr"/>
            <a:r>
              <a:rPr lang="es-ES" sz="6000" b="0" cap="none" spc="0" dirty="0">
                <a:ln w="0"/>
                <a:solidFill>
                  <a:schemeClr val="accent6">
                    <a:lumMod val="50000"/>
                  </a:schemeClr>
                </a:solidFill>
                <a:effectLst>
                  <a:reflection blurRad="6350" stA="53000" endA="300" endPos="35500" dir="5400000" sy="-90000" algn="bl" rotWithShape="0"/>
                </a:effectLst>
                <a:latin typeface="Rage Italic" panose="03070502040507070304" pitchFamily="66" charset="0"/>
              </a:rPr>
              <a:t>Adaptación de los servicios ofrecidos por  </a:t>
            </a:r>
          </a:p>
          <a:p>
            <a:pPr algn="ctr"/>
            <a:r>
              <a:rPr lang="es-ES" sz="6000" b="0" cap="none" spc="0" dirty="0">
                <a:ln w="0"/>
                <a:solidFill>
                  <a:schemeClr val="accent6">
                    <a:lumMod val="50000"/>
                  </a:schemeClr>
                </a:solidFill>
                <a:effectLst>
                  <a:reflection blurRad="6350" stA="53000" endA="300" endPos="35500" dir="5400000" sy="-90000" algn="bl" rotWithShape="0"/>
                </a:effectLst>
                <a:latin typeface="Rage Italic" panose="03070502040507070304" pitchFamily="66" charset="0"/>
              </a:rPr>
              <a:t>“Proyectos de Vida” </a:t>
            </a:r>
          </a:p>
          <a:p>
            <a:pPr algn="ctr"/>
            <a:r>
              <a:rPr lang="es-ES" sz="6000" b="0" cap="none" spc="0" dirty="0">
                <a:ln w="0"/>
                <a:solidFill>
                  <a:schemeClr val="accent6">
                    <a:lumMod val="50000"/>
                  </a:schemeClr>
                </a:solidFill>
                <a:effectLst>
                  <a:reflection blurRad="6350" stA="53000" endA="300" endPos="35500" dir="5400000" sy="-90000" algn="bl" rotWithShape="0"/>
                </a:effectLst>
                <a:latin typeface="Rage Italic" panose="03070502040507070304" pitchFamily="66" charset="0"/>
              </a:rPr>
              <a:t>en tiempos de COVID</a:t>
            </a:r>
            <a:r>
              <a:rPr lang="es-ES" sz="6000" dirty="0">
                <a:ln w="0"/>
                <a:solidFill>
                  <a:schemeClr val="accent6">
                    <a:lumMod val="50000"/>
                  </a:schemeClr>
                </a:solidFill>
                <a:effectLst>
                  <a:reflection blurRad="6350" stA="53000" endA="300" endPos="35500" dir="5400000" sy="-90000" algn="bl" rotWithShape="0"/>
                </a:effectLst>
                <a:latin typeface="Rage Italic" panose="03070502040507070304" pitchFamily="66" charset="0"/>
              </a:rPr>
              <a:t>-19</a:t>
            </a:r>
            <a:endParaRPr lang="es-ES" sz="6000" b="0" cap="none" spc="0" dirty="0">
              <a:ln w="0"/>
              <a:solidFill>
                <a:schemeClr val="accent6">
                  <a:lumMod val="50000"/>
                </a:schemeClr>
              </a:solidFill>
              <a:effectLst>
                <a:reflection blurRad="6350" stA="53000" endA="300" endPos="35500" dir="5400000" sy="-90000" algn="bl" rotWithShape="0"/>
              </a:effectLst>
              <a:latin typeface="Rage Italic" panose="03070502040507070304" pitchFamily="66" charset="0"/>
            </a:endParaRPr>
          </a:p>
        </p:txBody>
      </p:sp>
    </p:spTree>
    <p:extLst>
      <p:ext uri="{BB962C8B-B14F-4D97-AF65-F5344CB8AC3E}">
        <p14:creationId xmlns:p14="http://schemas.microsoft.com/office/powerpoint/2010/main" val="3942332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 y="0"/>
            <a:ext cx="12192000" cy="2312126"/>
          </a:xfrm>
          <a:prstGeom prst="rect">
            <a:avLst/>
          </a:prstGeom>
        </p:spPr>
      </p:pic>
      <p:sp>
        <p:nvSpPr>
          <p:cNvPr id="3" name="Subtítulo 2"/>
          <p:cNvSpPr>
            <a:spLocks noGrp="1"/>
          </p:cNvSpPr>
          <p:nvPr>
            <p:ph type="subTitle" idx="1"/>
          </p:nvPr>
        </p:nvSpPr>
        <p:spPr>
          <a:xfrm>
            <a:off x="2574388" y="1105721"/>
            <a:ext cx="7132739" cy="2731460"/>
          </a:xfrm>
        </p:spPr>
        <p:txBody>
          <a:bodyPr>
            <a:normAutofit fontScale="62500" lnSpcReduction="20000"/>
          </a:bodyPr>
          <a:lstStyle/>
          <a:p>
            <a:pPr lvl="0">
              <a:lnSpc>
                <a:spcPct val="100000"/>
              </a:lnSpc>
              <a:spcBef>
                <a:spcPts val="0"/>
              </a:spcBef>
            </a:pPr>
            <a:endParaRPr lang="es-ES" sz="5400" b="1" dirty="0">
              <a:ln w="11430"/>
              <a:solidFill>
                <a:schemeClr val="accent6">
                  <a:lumMod val="75000"/>
                </a:schemeClr>
              </a:solidFill>
              <a:effectLst>
                <a:outerShdw blurRad="50800" dist="39000" dir="5460000" algn="tl">
                  <a:srgbClr val="000000">
                    <a:alpha val="38000"/>
                  </a:srgbClr>
                </a:outerShdw>
              </a:effectLst>
              <a:latin typeface="+mj-lt"/>
            </a:endParaRPr>
          </a:p>
          <a:p>
            <a:pPr lvl="0">
              <a:lnSpc>
                <a:spcPct val="100000"/>
              </a:lnSpc>
              <a:spcBef>
                <a:spcPts val="0"/>
              </a:spcBef>
            </a:pPr>
            <a:r>
              <a:rPr lang="es-ES" sz="5400" b="1" dirty="0">
                <a:ln w="11430"/>
                <a:solidFill>
                  <a:schemeClr val="accent6">
                    <a:lumMod val="75000"/>
                  </a:schemeClr>
                </a:solidFill>
                <a:effectLst>
                  <a:outerShdw blurRad="50800" dist="39000" dir="5460000" algn="tl">
                    <a:srgbClr val="000000">
                      <a:alpha val="38000"/>
                    </a:srgbClr>
                  </a:outerShdw>
                </a:effectLst>
                <a:latin typeface="+mj-lt"/>
              </a:rPr>
              <a:t> </a:t>
            </a:r>
            <a:r>
              <a:rPr lang="es-ES" sz="9800" b="1" dirty="0">
                <a:ln w="11430"/>
                <a:solidFill>
                  <a:schemeClr val="accent6">
                    <a:lumMod val="75000"/>
                  </a:schemeClr>
                </a:solidFill>
                <a:effectLst>
                  <a:outerShdw blurRad="50800" dist="39000" dir="5460000" algn="tl">
                    <a:srgbClr val="000000">
                      <a:alpha val="38000"/>
                    </a:srgbClr>
                  </a:outerShdw>
                </a:effectLst>
                <a:latin typeface="Maiandra GD" panose="020E0502030308020204" pitchFamily="34" charset="0"/>
              </a:rPr>
              <a:t>“Proyectos de Vida” </a:t>
            </a:r>
          </a:p>
          <a:p>
            <a:r>
              <a:rPr lang="en-US" sz="5100" dirty="0">
                <a:solidFill>
                  <a:schemeClr val="accent6">
                    <a:lumMod val="75000"/>
                  </a:schemeClr>
                </a:solidFill>
                <a:latin typeface="Maiandra GD" panose="020E0502030308020204" pitchFamily="34" charset="0"/>
              </a:rPr>
              <a:t>PDV</a:t>
            </a:r>
            <a:endParaRPr lang="es-PY" sz="5100" dirty="0">
              <a:solidFill>
                <a:schemeClr val="accent6">
                  <a:lumMod val="75000"/>
                </a:schemeClr>
              </a:solidFill>
              <a:latin typeface="Maiandra GD" panose="020E0502030308020204" pitchFamily="34" charset="0"/>
            </a:endParaRPr>
          </a:p>
          <a:p>
            <a:r>
              <a:rPr lang="es-PY" b="1" dirty="0">
                <a:solidFill>
                  <a:schemeClr val="accent6">
                    <a:lumMod val="75000"/>
                  </a:schemeClr>
                </a:solidFill>
                <a:latin typeface="Maiandra GD" panose="020E0502030308020204" pitchFamily="34" charset="0"/>
              </a:rPr>
              <a:t>ONG Creada por Decreto </a:t>
            </a:r>
            <a:r>
              <a:rPr lang="es-PY" b="1" dirty="0" err="1">
                <a:solidFill>
                  <a:schemeClr val="accent6">
                    <a:lumMod val="75000"/>
                  </a:schemeClr>
                </a:solidFill>
                <a:latin typeface="Maiandra GD" panose="020E0502030308020204" pitchFamily="34" charset="0"/>
              </a:rPr>
              <a:t>Nr</a:t>
            </a:r>
            <a:r>
              <a:rPr lang="es-PY" b="1" dirty="0">
                <a:solidFill>
                  <a:schemeClr val="accent6">
                    <a:lumMod val="75000"/>
                  </a:schemeClr>
                </a:solidFill>
                <a:latin typeface="Maiandra GD" panose="020E0502030308020204" pitchFamily="34" charset="0"/>
              </a:rPr>
              <a:t>. 9335/18</a:t>
            </a:r>
          </a:p>
          <a:p>
            <a:r>
              <a:rPr lang="es-PY" b="1" dirty="0">
                <a:solidFill>
                  <a:schemeClr val="accent6">
                    <a:lumMod val="75000"/>
                  </a:schemeClr>
                </a:solidFill>
                <a:latin typeface="Maiandra GD" panose="020E0502030308020204" pitchFamily="34" charset="0"/>
              </a:rPr>
              <a:t>Asunción - Paraguay</a:t>
            </a:r>
          </a:p>
        </p:txBody>
      </p:sp>
      <p:pic>
        <p:nvPicPr>
          <p:cNvPr id="5" name="Imagen 4"/>
          <p:cNvPicPr>
            <a:picLocks noChangeAspect="1"/>
          </p:cNvPicPr>
          <p:nvPr/>
        </p:nvPicPr>
        <p:blipFill>
          <a:blip r:embed="rId3"/>
          <a:stretch>
            <a:fillRect/>
          </a:stretch>
        </p:blipFill>
        <p:spPr>
          <a:xfrm>
            <a:off x="1" y="6254444"/>
            <a:ext cx="12192000" cy="603556"/>
          </a:xfrm>
          <a:prstGeom prst="rect">
            <a:avLst/>
          </a:prstGeom>
        </p:spPr>
      </p:pic>
      <p:sp>
        <p:nvSpPr>
          <p:cNvPr id="9" name="1 CuadroTexto"/>
          <p:cNvSpPr txBox="1"/>
          <p:nvPr/>
        </p:nvSpPr>
        <p:spPr>
          <a:xfrm>
            <a:off x="241015" y="4342737"/>
            <a:ext cx="6561195" cy="1200329"/>
          </a:xfrm>
          <a:prstGeom prst="rect">
            <a:avLst/>
          </a:prstGeom>
          <a:noFill/>
        </p:spPr>
        <p:txBody>
          <a:bodyPr wrap="square" rtlCol="0">
            <a:spAutoFit/>
          </a:bodyPr>
          <a:lstStyle/>
          <a:p>
            <a:r>
              <a:rPr lang="en-US" b="1" dirty="0" err="1">
                <a:solidFill>
                  <a:schemeClr val="accent6">
                    <a:lumMod val="75000"/>
                  </a:schemeClr>
                </a:solidFill>
                <a:latin typeface="Maiandra GD" panose="020E0502030308020204" pitchFamily="34" charset="0"/>
              </a:rPr>
              <a:t>Declarado</a:t>
            </a:r>
            <a:r>
              <a:rPr lang="en-US" b="1" dirty="0">
                <a:solidFill>
                  <a:schemeClr val="accent6">
                    <a:lumMod val="75000"/>
                  </a:schemeClr>
                </a:solidFill>
                <a:latin typeface="Maiandra GD" panose="020E0502030308020204" pitchFamily="34" charset="0"/>
              </a:rPr>
              <a:t> de inter</a:t>
            </a:r>
            <a:r>
              <a:rPr lang="es-PY" b="1" dirty="0">
                <a:solidFill>
                  <a:schemeClr val="accent6">
                    <a:lumMod val="75000"/>
                  </a:schemeClr>
                </a:solidFill>
                <a:latin typeface="Maiandra GD" panose="020E0502030308020204" pitchFamily="34" charset="0"/>
              </a:rPr>
              <a:t>é</a:t>
            </a:r>
            <a:r>
              <a:rPr lang="en-US" b="1" dirty="0">
                <a:solidFill>
                  <a:schemeClr val="accent6">
                    <a:lumMod val="75000"/>
                  </a:schemeClr>
                </a:solidFill>
                <a:latin typeface="Maiandra GD" panose="020E0502030308020204" pitchFamily="34" charset="0"/>
              </a:rPr>
              <a:t>s  </a:t>
            </a:r>
            <a:r>
              <a:rPr lang="en-US" b="1" dirty="0" err="1">
                <a:solidFill>
                  <a:schemeClr val="accent6">
                    <a:lumMod val="75000"/>
                  </a:schemeClr>
                </a:solidFill>
                <a:latin typeface="Maiandra GD" panose="020E0502030308020204" pitchFamily="34" charset="0"/>
              </a:rPr>
              <a:t>institucional</a:t>
            </a:r>
            <a:r>
              <a:rPr lang="en-US" b="1" dirty="0">
                <a:solidFill>
                  <a:schemeClr val="accent6">
                    <a:lumMod val="75000"/>
                  </a:schemeClr>
                </a:solidFill>
                <a:latin typeface="Maiandra GD" panose="020E0502030308020204" pitchFamily="34" charset="0"/>
              </a:rPr>
              <a:t> </a:t>
            </a:r>
            <a:r>
              <a:rPr lang="en-US" b="1" dirty="0" err="1">
                <a:solidFill>
                  <a:schemeClr val="accent6">
                    <a:lumMod val="75000"/>
                  </a:schemeClr>
                </a:solidFill>
                <a:latin typeface="Maiandra GD" panose="020E0502030308020204" pitchFamily="34" charset="0"/>
              </a:rPr>
              <a:t>por</a:t>
            </a:r>
            <a:r>
              <a:rPr lang="en-US" b="1" dirty="0">
                <a:solidFill>
                  <a:schemeClr val="accent6">
                    <a:lumMod val="75000"/>
                  </a:schemeClr>
                </a:solidFill>
                <a:latin typeface="Maiandra GD" panose="020E0502030308020204" pitchFamily="34" charset="0"/>
              </a:rPr>
              <a:t> </a:t>
            </a:r>
            <a:r>
              <a:rPr lang="en-US" b="1" dirty="0" err="1">
                <a:solidFill>
                  <a:schemeClr val="accent6">
                    <a:lumMod val="75000"/>
                  </a:schemeClr>
                </a:solidFill>
                <a:latin typeface="Maiandra GD" panose="020E0502030308020204" pitchFamily="34" charset="0"/>
              </a:rPr>
              <a:t>los</a:t>
            </a:r>
            <a:r>
              <a:rPr lang="en-US" b="1" dirty="0">
                <a:solidFill>
                  <a:schemeClr val="accent6">
                    <a:lumMod val="75000"/>
                  </a:schemeClr>
                </a:solidFill>
                <a:latin typeface="Maiandra GD" panose="020E0502030308020204" pitchFamily="34" charset="0"/>
              </a:rPr>
              <a:t> </a:t>
            </a:r>
            <a:r>
              <a:rPr lang="en-US" b="1" dirty="0" err="1">
                <a:solidFill>
                  <a:schemeClr val="accent6">
                    <a:lumMod val="75000"/>
                  </a:schemeClr>
                </a:solidFill>
                <a:latin typeface="Maiandra GD" panose="020E0502030308020204" pitchFamily="34" charset="0"/>
              </a:rPr>
              <a:t>siguientes</a:t>
            </a:r>
            <a:r>
              <a:rPr lang="en-US" b="1" dirty="0">
                <a:solidFill>
                  <a:schemeClr val="accent6">
                    <a:lumMod val="75000"/>
                  </a:schemeClr>
                </a:solidFill>
                <a:latin typeface="Maiandra GD" panose="020E0502030308020204" pitchFamily="34" charset="0"/>
              </a:rPr>
              <a:t> </a:t>
            </a:r>
            <a:r>
              <a:rPr lang="en-US" b="1" dirty="0" err="1">
                <a:solidFill>
                  <a:schemeClr val="accent6">
                    <a:lumMod val="75000"/>
                  </a:schemeClr>
                </a:solidFill>
                <a:latin typeface="Maiandra GD" panose="020E0502030308020204" pitchFamily="34" charset="0"/>
              </a:rPr>
              <a:t>Ministerios</a:t>
            </a:r>
            <a:endParaRPr lang="en-US" b="1" dirty="0">
              <a:solidFill>
                <a:schemeClr val="accent6">
                  <a:lumMod val="75000"/>
                </a:schemeClr>
              </a:solidFill>
              <a:latin typeface="Maiandra GD" panose="020E0502030308020204" pitchFamily="34" charset="0"/>
            </a:endParaRPr>
          </a:p>
          <a:p>
            <a:pPr marL="285750" indent="-285750">
              <a:buFont typeface="Wingdings" panose="05000000000000000000" pitchFamily="2" charset="2"/>
              <a:buChar char="v"/>
            </a:pPr>
            <a:r>
              <a:rPr lang="en-US" dirty="0">
                <a:solidFill>
                  <a:schemeClr val="accent6">
                    <a:lumMod val="75000"/>
                  </a:schemeClr>
                </a:solidFill>
                <a:latin typeface="Maiandra GD" panose="020E0502030308020204" pitchFamily="34" charset="0"/>
              </a:rPr>
              <a:t>De la </a:t>
            </a:r>
            <a:r>
              <a:rPr lang="en-US" dirty="0" err="1">
                <a:solidFill>
                  <a:schemeClr val="accent6">
                    <a:lumMod val="75000"/>
                  </a:schemeClr>
                </a:solidFill>
                <a:latin typeface="Maiandra GD" panose="020E0502030308020204" pitchFamily="34" charset="0"/>
              </a:rPr>
              <a:t>Niñez</a:t>
            </a:r>
            <a:r>
              <a:rPr lang="en-US" dirty="0">
                <a:solidFill>
                  <a:schemeClr val="accent6">
                    <a:lumMod val="75000"/>
                  </a:schemeClr>
                </a:solidFill>
                <a:latin typeface="Maiandra GD" panose="020E0502030308020204" pitchFamily="34" charset="0"/>
              </a:rPr>
              <a:t> y </a:t>
            </a:r>
            <a:r>
              <a:rPr lang="en-US" dirty="0" err="1">
                <a:solidFill>
                  <a:schemeClr val="accent6">
                    <a:lumMod val="75000"/>
                  </a:schemeClr>
                </a:solidFill>
                <a:latin typeface="Maiandra GD" panose="020E0502030308020204" pitchFamily="34" charset="0"/>
              </a:rPr>
              <a:t>Adolescencia</a:t>
            </a:r>
            <a:endParaRPr lang="en-US" dirty="0">
              <a:solidFill>
                <a:schemeClr val="accent6">
                  <a:lumMod val="75000"/>
                </a:schemeClr>
              </a:solidFill>
              <a:latin typeface="Maiandra GD" panose="020E0502030308020204" pitchFamily="34" charset="0"/>
            </a:endParaRPr>
          </a:p>
          <a:p>
            <a:pPr marL="285750" indent="-285750">
              <a:buFont typeface="Wingdings" panose="05000000000000000000" pitchFamily="2" charset="2"/>
              <a:buChar char="v"/>
            </a:pPr>
            <a:r>
              <a:rPr lang="en-US" dirty="0">
                <a:solidFill>
                  <a:schemeClr val="accent6">
                    <a:lumMod val="75000"/>
                  </a:schemeClr>
                </a:solidFill>
                <a:latin typeface="Maiandra GD" panose="020E0502030308020204" pitchFamily="34" charset="0"/>
              </a:rPr>
              <a:t>De </a:t>
            </a:r>
            <a:r>
              <a:rPr lang="en-US" dirty="0" err="1">
                <a:solidFill>
                  <a:schemeClr val="accent6">
                    <a:lumMod val="75000"/>
                  </a:schemeClr>
                </a:solidFill>
                <a:latin typeface="Maiandra GD" panose="020E0502030308020204" pitchFamily="34" charset="0"/>
              </a:rPr>
              <a:t>Salud</a:t>
            </a:r>
            <a:r>
              <a:rPr lang="en-US" dirty="0">
                <a:solidFill>
                  <a:schemeClr val="accent6">
                    <a:lumMod val="75000"/>
                  </a:schemeClr>
                </a:solidFill>
                <a:latin typeface="Maiandra GD" panose="020E0502030308020204" pitchFamily="34" charset="0"/>
              </a:rPr>
              <a:t> </a:t>
            </a:r>
            <a:r>
              <a:rPr lang="en-US" dirty="0" err="1">
                <a:solidFill>
                  <a:schemeClr val="accent6">
                    <a:lumMod val="75000"/>
                  </a:schemeClr>
                </a:solidFill>
                <a:latin typeface="Maiandra GD" panose="020E0502030308020204" pitchFamily="34" charset="0"/>
              </a:rPr>
              <a:t>Pública</a:t>
            </a:r>
            <a:r>
              <a:rPr lang="en-US" dirty="0">
                <a:solidFill>
                  <a:schemeClr val="accent6">
                    <a:lumMod val="75000"/>
                  </a:schemeClr>
                </a:solidFill>
                <a:latin typeface="Maiandra GD" panose="020E0502030308020204" pitchFamily="34" charset="0"/>
              </a:rPr>
              <a:t> y </a:t>
            </a:r>
            <a:r>
              <a:rPr lang="en-US" dirty="0" err="1">
                <a:solidFill>
                  <a:schemeClr val="accent6">
                    <a:lumMod val="75000"/>
                  </a:schemeClr>
                </a:solidFill>
                <a:latin typeface="Maiandra GD" panose="020E0502030308020204" pitchFamily="34" charset="0"/>
              </a:rPr>
              <a:t>Bienestar</a:t>
            </a:r>
            <a:r>
              <a:rPr lang="en-US" dirty="0">
                <a:solidFill>
                  <a:schemeClr val="accent6">
                    <a:lumMod val="75000"/>
                  </a:schemeClr>
                </a:solidFill>
                <a:latin typeface="Maiandra GD" panose="020E0502030308020204" pitchFamily="34" charset="0"/>
              </a:rPr>
              <a:t> Social</a:t>
            </a:r>
          </a:p>
          <a:p>
            <a:pPr marL="285750" indent="-285750">
              <a:buFont typeface="Wingdings" panose="05000000000000000000" pitchFamily="2" charset="2"/>
              <a:buChar char="v"/>
            </a:pPr>
            <a:r>
              <a:rPr lang="en-US" dirty="0">
                <a:solidFill>
                  <a:schemeClr val="accent6">
                    <a:lumMod val="75000"/>
                  </a:schemeClr>
                </a:solidFill>
                <a:latin typeface="Maiandra GD" panose="020E0502030308020204" pitchFamily="34" charset="0"/>
              </a:rPr>
              <a:t>De </a:t>
            </a:r>
            <a:r>
              <a:rPr lang="en-US" dirty="0" err="1">
                <a:solidFill>
                  <a:schemeClr val="accent6">
                    <a:lumMod val="75000"/>
                  </a:schemeClr>
                </a:solidFill>
                <a:latin typeface="Maiandra GD" panose="020E0502030308020204" pitchFamily="34" charset="0"/>
              </a:rPr>
              <a:t>Educación</a:t>
            </a:r>
            <a:r>
              <a:rPr lang="en-US" dirty="0">
                <a:solidFill>
                  <a:schemeClr val="accent6">
                    <a:lumMod val="75000"/>
                  </a:schemeClr>
                </a:solidFill>
                <a:latin typeface="Maiandra GD" panose="020E0502030308020204" pitchFamily="34" charset="0"/>
              </a:rPr>
              <a:t> y </a:t>
            </a:r>
            <a:r>
              <a:rPr lang="en-US" dirty="0" err="1">
                <a:solidFill>
                  <a:schemeClr val="accent6">
                    <a:lumMod val="75000"/>
                  </a:schemeClr>
                </a:solidFill>
                <a:latin typeface="Maiandra GD" panose="020E0502030308020204" pitchFamily="34" charset="0"/>
              </a:rPr>
              <a:t>Ciencia</a:t>
            </a:r>
            <a:endParaRPr lang="es-ES" dirty="0">
              <a:solidFill>
                <a:schemeClr val="accent6">
                  <a:lumMod val="75000"/>
                </a:schemeClr>
              </a:solidFill>
              <a:latin typeface="Maiandra GD" panose="020E0502030308020204" pitchFamily="34" charset="0"/>
            </a:endParaRPr>
          </a:p>
        </p:txBody>
      </p:sp>
    </p:spTree>
    <p:extLst>
      <p:ext uri="{BB962C8B-B14F-4D97-AF65-F5344CB8AC3E}">
        <p14:creationId xmlns:p14="http://schemas.microsoft.com/office/powerpoint/2010/main" val="3326434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 y="0"/>
            <a:ext cx="12192000" cy="2312126"/>
          </a:xfrm>
          <a:prstGeom prst="rect">
            <a:avLst/>
          </a:prstGeom>
        </p:spPr>
      </p:pic>
      <p:pic>
        <p:nvPicPr>
          <p:cNvPr id="5" name="Imagen 4"/>
          <p:cNvPicPr>
            <a:picLocks noChangeAspect="1"/>
          </p:cNvPicPr>
          <p:nvPr/>
        </p:nvPicPr>
        <p:blipFill>
          <a:blip r:embed="rId3"/>
          <a:stretch>
            <a:fillRect/>
          </a:stretch>
        </p:blipFill>
        <p:spPr>
          <a:xfrm>
            <a:off x="1" y="6254444"/>
            <a:ext cx="12192000" cy="603556"/>
          </a:xfrm>
          <a:prstGeom prst="rect">
            <a:avLst/>
          </a:prstGeom>
        </p:spPr>
      </p:pic>
      <p:sp>
        <p:nvSpPr>
          <p:cNvPr id="7" name="Rectángulo 6"/>
          <p:cNvSpPr/>
          <p:nvPr/>
        </p:nvSpPr>
        <p:spPr>
          <a:xfrm>
            <a:off x="3220871" y="2883310"/>
            <a:ext cx="8171798" cy="3539430"/>
          </a:xfrm>
          <a:prstGeom prst="rect">
            <a:avLst/>
          </a:prstGeom>
          <a:noFill/>
        </p:spPr>
        <p:txBody>
          <a:bodyPr wrap="square" lIns="91440" tIns="45720" rIns="91440" bIns="45720">
            <a:spAutoFit/>
          </a:bodyPr>
          <a:lstStyle/>
          <a:p>
            <a:pPr algn="ctr"/>
            <a:endParaRPr lang="es-PY" sz="2200" dirty="0">
              <a:latin typeface="Maiandra GD" panose="020E0502030308020204" pitchFamily="34" charset="0"/>
            </a:endParaRPr>
          </a:p>
          <a:p>
            <a:r>
              <a:rPr lang="es-PY" sz="2200" dirty="0">
                <a:latin typeface="Maiandra GD" panose="020E0502030308020204" pitchFamily="34" charset="0"/>
              </a:rPr>
              <a:t> Durante las primeras dos semanas de la cuarentena PDV no ofreció servicios de ninguna clase mas que los programas de radio por la 920 Radio Nacional del Paraguay.</a:t>
            </a:r>
          </a:p>
          <a:p>
            <a:r>
              <a:rPr lang="es-PY" sz="2200" dirty="0">
                <a:latin typeface="Maiandra GD" panose="020E0502030308020204" pitchFamily="34" charset="0"/>
              </a:rPr>
              <a:t> Al confirmarse la continuación de la cuarentena en su primera fase la comunicación de PDV con los familiares de los participantes fue por vía telefónica y por mensajes a través de WhatsApp. </a:t>
            </a:r>
            <a:endParaRPr lang="es-ES" sz="2200" b="1" cap="none" spc="0" dirty="0">
              <a:ln w="0"/>
              <a:solidFill>
                <a:schemeClr val="accent6">
                  <a:lumMod val="75000"/>
                </a:schemeClr>
              </a:solidFill>
              <a:effectLst>
                <a:outerShdw blurRad="38100" dist="19050" dir="2700000" algn="tl" rotWithShape="0">
                  <a:schemeClr val="dk1">
                    <a:alpha val="40000"/>
                  </a:schemeClr>
                </a:outerShdw>
              </a:effectLst>
              <a:latin typeface="Maiandra GD" panose="020E0502030308020204" pitchFamily="34" charset="0"/>
            </a:endParaRPr>
          </a:p>
          <a:p>
            <a:pPr algn="ctr"/>
            <a:endParaRPr lang="es-ES" sz="2400" b="1" dirty="0">
              <a:ln w="0"/>
              <a:solidFill>
                <a:schemeClr val="accent6">
                  <a:lumMod val="75000"/>
                </a:schemeClr>
              </a:solidFill>
              <a:effectLst>
                <a:outerShdw blurRad="38100" dist="19050" dir="2700000" algn="tl" rotWithShape="0">
                  <a:schemeClr val="dk1">
                    <a:alpha val="40000"/>
                  </a:schemeClr>
                </a:outerShdw>
              </a:effectLst>
            </a:endParaRPr>
          </a:p>
          <a:p>
            <a:pPr algn="ctr"/>
            <a:endParaRPr lang="es-ES" sz="2400" b="1" cap="none" spc="0" dirty="0">
              <a:ln w="0"/>
              <a:solidFill>
                <a:schemeClr val="accent6">
                  <a:lumMod val="75000"/>
                </a:schemeClr>
              </a:solidFill>
              <a:effectLst>
                <a:outerShdw blurRad="38100" dist="19050" dir="2700000" algn="tl" rotWithShape="0">
                  <a:schemeClr val="dk1">
                    <a:alpha val="40000"/>
                  </a:schemeClr>
                </a:outerShdw>
              </a:effectLst>
            </a:endParaRPr>
          </a:p>
        </p:txBody>
      </p:sp>
      <p:sp>
        <p:nvSpPr>
          <p:cNvPr id="3" name="AutoShape 2" descr="File:Note.svg - Wikimedia Comm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Y"/>
          </a:p>
        </p:txBody>
      </p:sp>
      <p:sp>
        <p:nvSpPr>
          <p:cNvPr id="10" name="Rectángulo 9"/>
          <p:cNvSpPr/>
          <p:nvPr/>
        </p:nvSpPr>
        <p:spPr>
          <a:xfrm>
            <a:off x="739253" y="1192236"/>
            <a:ext cx="8171798" cy="2862322"/>
          </a:xfrm>
          <a:prstGeom prst="rect">
            <a:avLst/>
          </a:prstGeom>
          <a:noFill/>
        </p:spPr>
        <p:txBody>
          <a:bodyPr wrap="square" lIns="91440" tIns="45720" rIns="91440" bIns="45720">
            <a:spAutoFit/>
          </a:bodyPr>
          <a:lstStyle/>
          <a:p>
            <a:pPr algn="ctr"/>
            <a:endParaRPr lang="es-ES" sz="2400" b="1" dirty="0">
              <a:ln w="0"/>
              <a:solidFill>
                <a:schemeClr val="accent6">
                  <a:lumMod val="75000"/>
                </a:schemeClr>
              </a:solidFill>
              <a:effectLst>
                <a:outerShdw blurRad="38100" dist="19050" dir="2700000" algn="tl" rotWithShape="0">
                  <a:schemeClr val="dk1">
                    <a:alpha val="40000"/>
                  </a:schemeClr>
                </a:outerShdw>
              </a:effectLst>
            </a:endParaRPr>
          </a:p>
          <a:p>
            <a:r>
              <a:rPr lang="es-PY" sz="2200" dirty="0">
                <a:latin typeface="Maiandra GD" panose="020E0502030308020204" pitchFamily="34" charset="0"/>
              </a:rPr>
              <a:t>En 2020 durante el primer trimestre han acudido 15 niños. Siguiendo los decretos en torno a la cuarentena debido al COVID-19 los padres de los niños fueron avisados a partir del 11 de marzo que las actividades presenciales se suspendían hasta nuevo aviso.</a:t>
            </a:r>
          </a:p>
          <a:p>
            <a:r>
              <a:rPr lang="es-PY" sz="2200" dirty="0">
                <a:latin typeface="Maiandra GD" panose="020E0502030308020204" pitchFamily="34" charset="0"/>
              </a:rPr>
              <a:t> </a:t>
            </a:r>
            <a:endParaRPr lang="es-ES" sz="2400" b="1" dirty="0">
              <a:ln w="0"/>
              <a:solidFill>
                <a:schemeClr val="accent6">
                  <a:lumMod val="75000"/>
                </a:schemeClr>
              </a:solidFill>
              <a:effectLst>
                <a:outerShdw blurRad="38100" dist="19050" dir="2700000" algn="tl" rotWithShape="0">
                  <a:schemeClr val="dk1">
                    <a:alpha val="40000"/>
                  </a:schemeClr>
                </a:outerShdw>
              </a:effectLst>
            </a:endParaRPr>
          </a:p>
          <a:p>
            <a:pPr algn="ctr"/>
            <a:endParaRPr lang="es-ES" sz="2400" b="1" cap="none" spc="0" dirty="0">
              <a:ln w="0"/>
              <a:solidFill>
                <a:schemeClr val="accent6">
                  <a:lumMod val="75000"/>
                </a:schemeClr>
              </a:solidFill>
              <a:effectLst>
                <a:outerShdw blurRad="38100" dist="19050" dir="2700000" algn="tl" rotWithShape="0">
                  <a:schemeClr val="dk1">
                    <a:alpha val="40000"/>
                  </a:schemeClr>
                </a:outerShdw>
              </a:effectLst>
            </a:endParaRPr>
          </a:p>
        </p:txBody>
      </p:sp>
      <p:pic>
        <p:nvPicPr>
          <p:cNvPr id="1030" name="Picture 6" descr="WhatsApp kills chat app for millions, pulls support for old iOS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518" y="3291271"/>
            <a:ext cx="3065296" cy="2555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725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2000" cy="2312126"/>
          </a:xfrm>
          <a:prstGeom prst="rect">
            <a:avLst/>
          </a:prstGeom>
        </p:spPr>
      </p:pic>
      <p:pic>
        <p:nvPicPr>
          <p:cNvPr id="5" name="Imagen 4"/>
          <p:cNvPicPr>
            <a:picLocks noChangeAspect="1"/>
          </p:cNvPicPr>
          <p:nvPr/>
        </p:nvPicPr>
        <p:blipFill>
          <a:blip r:embed="rId3"/>
          <a:stretch>
            <a:fillRect/>
          </a:stretch>
        </p:blipFill>
        <p:spPr>
          <a:xfrm>
            <a:off x="1" y="6254444"/>
            <a:ext cx="12192000" cy="603556"/>
          </a:xfrm>
          <a:prstGeom prst="rect">
            <a:avLst/>
          </a:prstGeom>
        </p:spPr>
      </p:pic>
      <p:sp>
        <p:nvSpPr>
          <p:cNvPr id="2" name="Rectángulo 1"/>
          <p:cNvSpPr/>
          <p:nvPr/>
        </p:nvSpPr>
        <p:spPr>
          <a:xfrm>
            <a:off x="1236772" y="1793627"/>
            <a:ext cx="9227206" cy="2862322"/>
          </a:xfrm>
          <a:prstGeom prst="rect">
            <a:avLst/>
          </a:prstGeom>
          <a:noFill/>
        </p:spPr>
        <p:txBody>
          <a:bodyPr wrap="none" lIns="91440" tIns="45720" rIns="91440" bIns="45720">
            <a:spAutoFit/>
          </a:bodyPr>
          <a:lstStyle/>
          <a:p>
            <a:pPr algn="ctr"/>
            <a:r>
              <a:rPr lang="es-ES" sz="6000" dirty="0">
                <a:ln w="0"/>
                <a:solidFill>
                  <a:schemeClr val="accent6">
                    <a:lumMod val="50000"/>
                  </a:schemeClr>
                </a:solidFill>
                <a:effectLst>
                  <a:reflection blurRad="6350" stA="53000" endA="300" endPos="35500" dir="5400000" sy="-90000" algn="bl" rotWithShape="0"/>
                </a:effectLst>
                <a:latin typeface="Rage Italic" panose="03070502040507070304" pitchFamily="66" charset="0"/>
              </a:rPr>
              <a:t>Recomendaciones para los padres</a:t>
            </a:r>
          </a:p>
          <a:p>
            <a:pPr algn="ctr"/>
            <a:r>
              <a:rPr lang="es-ES" sz="6000" dirty="0">
                <a:ln w="0"/>
                <a:solidFill>
                  <a:schemeClr val="accent6">
                    <a:lumMod val="50000"/>
                  </a:schemeClr>
                </a:solidFill>
                <a:effectLst>
                  <a:reflection blurRad="6350" stA="53000" endA="300" endPos="35500" dir="5400000" sy="-90000" algn="bl" rotWithShape="0"/>
                </a:effectLst>
                <a:latin typeface="Rage Italic" panose="03070502040507070304" pitchFamily="66" charset="0"/>
              </a:rPr>
              <a:t> y actividades para los niños </a:t>
            </a:r>
          </a:p>
          <a:p>
            <a:pPr algn="ctr"/>
            <a:r>
              <a:rPr lang="es-ES" sz="6000" dirty="0">
                <a:ln w="0"/>
                <a:solidFill>
                  <a:schemeClr val="accent6">
                    <a:lumMod val="50000"/>
                  </a:schemeClr>
                </a:solidFill>
                <a:effectLst>
                  <a:reflection blurRad="6350" stA="53000" endA="300" endPos="35500" dir="5400000" sy="-90000" algn="bl" rotWithShape="0"/>
                </a:effectLst>
                <a:latin typeface="Rage Italic" panose="03070502040507070304" pitchFamily="66" charset="0"/>
              </a:rPr>
              <a:t>enviados desde PDV</a:t>
            </a:r>
            <a:endParaRPr lang="es-ES" sz="6000" b="0" cap="none" spc="0" dirty="0">
              <a:ln w="0"/>
              <a:solidFill>
                <a:schemeClr val="accent6">
                  <a:lumMod val="50000"/>
                </a:schemeClr>
              </a:solidFill>
              <a:effectLst>
                <a:reflection blurRad="6350" stA="53000" endA="300" endPos="35500" dir="5400000" sy="-90000" algn="bl" rotWithShape="0"/>
              </a:effectLst>
              <a:latin typeface="Rage Italic" panose="03070502040507070304" pitchFamily="66" charset="0"/>
            </a:endParaRPr>
          </a:p>
        </p:txBody>
      </p:sp>
      <p:pic>
        <p:nvPicPr>
          <p:cNvPr id="3" name="Imagen 2"/>
          <p:cNvPicPr>
            <a:picLocks noChangeAspect="1"/>
          </p:cNvPicPr>
          <p:nvPr/>
        </p:nvPicPr>
        <p:blipFill>
          <a:blip r:embed="rId4"/>
          <a:stretch>
            <a:fillRect/>
          </a:stretch>
        </p:blipFill>
        <p:spPr>
          <a:xfrm>
            <a:off x="268918" y="3752867"/>
            <a:ext cx="2501577" cy="2501577"/>
          </a:xfrm>
          <a:prstGeom prst="rect">
            <a:avLst/>
          </a:prstGeom>
        </p:spPr>
      </p:pic>
    </p:spTree>
    <p:extLst>
      <p:ext uri="{BB962C8B-B14F-4D97-AF65-F5344CB8AC3E}">
        <p14:creationId xmlns:p14="http://schemas.microsoft.com/office/powerpoint/2010/main" val="3264656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120239"/>
            <a:ext cx="12192000" cy="2312126"/>
          </a:xfrm>
          <a:prstGeom prst="rect">
            <a:avLst/>
          </a:prstGeom>
        </p:spPr>
      </p:pic>
      <p:pic>
        <p:nvPicPr>
          <p:cNvPr id="5" name="Imagen 4"/>
          <p:cNvPicPr>
            <a:picLocks noChangeAspect="1"/>
          </p:cNvPicPr>
          <p:nvPr/>
        </p:nvPicPr>
        <p:blipFill>
          <a:blip r:embed="rId3"/>
          <a:stretch>
            <a:fillRect/>
          </a:stretch>
        </p:blipFill>
        <p:spPr>
          <a:xfrm>
            <a:off x="1" y="6254444"/>
            <a:ext cx="12192000" cy="603556"/>
          </a:xfrm>
          <a:prstGeom prst="rect">
            <a:avLst/>
          </a:prstGeom>
        </p:spPr>
      </p:pic>
      <p:sp>
        <p:nvSpPr>
          <p:cNvPr id="10" name="Rectángulo 9"/>
          <p:cNvSpPr/>
          <p:nvPr/>
        </p:nvSpPr>
        <p:spPr>
          <a:xfrm>
            <a:off x="228613" y="1440744"/>
            <a:ext cx="9511322" cy="2062103"/>
          </a:xfrm>
          <a:prstGeom prst="rect">
            <a:avLst/>
          </a:prstGeom>
          <a:noFill/>
        </p:spPr>
        <p:txBody>
          <a:bodyPr wrap="none" lIns="91440" tIns="45720" rIns="91440" bIns="45720">
            <a:spAutoFit/>
          </a:bodyPr>
          <a:lstStyle/>
          <a:p>
            <a:pPr algn="just"/>
            <a:r>
              <a:rPr lang="es-ES" sz="2200" dirty="0">
                <a:ln w="0"/>
                <a:latin typeface="Maiandra GD" panose="020E0502030308020204" pitchFamily="34" charset="0"/>
              </a:rPr>
              <a:t>Durante esta pandemia tus hijos pueden manifestar:</a:t>
            </a:r>
          </a:p>
          <a:p>
            <a:pPr algn="just"/>
            <a:r>
              <a:rPr lang="es-ES" sz="2200" dirty="0">
                <a:ln w="0"/>
                <a:latin typeface="Maiandra GD" panose="020E0502030308020204" pitchFamily="34" charset="0"/>
              </a:rPr>
              <a:t>Ansiedad, insomnio, pesadillas, miedo, frustraciones, soledad, estrés, tristeza</a:t>
            </a:r>
          </a:p>
          <a:p>
            <a:pPr algn="ctr"/>
            <a:endParaRPr lang="es-ES" dirty="0">
              <a:ln w="0"/>
              <a:latin typeface="+mj-lt"/>
            </a:endParaRPr>
          </a:p>
          <a:p>
            <a:pPr algn="ctr"/>
            <a:endParaRPr lang="es-ES" dirty="0">
              <a:ln w="0"/>
              <a:effectLst>
                <a:outerShdw blurRad="38100" dist="19050" dir="2700000" algn="tl" rotWithShape="0">
                  <a:schemeClr val="dk1">
                    <a:alpha val="40000"/>
                  </a:schemeClr>
                </a:outerShdw>
              </a:effectLst>
              <a:latin typeface="+mj-lt"/>
            </a:endParaRPr>
          </a:p>
          <a:p>
            <a:pPr algn="ctr"/>
            <a:endParaRPr lang="es-ES" sz="2400" b="0" cap="none" spc="0" dirty="0">
              <a:ln w="0"/>
              <a:solidFill>
                <a:schemeClr val="tx1"/>
              </a:solidFill>
              <a:effectLst>
                <a:outerShdw blurRad="38100" dist="19050" dir="2700000" algn="tl" rotWithShape="0">
                  <a:schemeClr val="dk1">
                    <a:alpha val="40000"/>
                  </a:schemeClr>
                </a:outerShdw>
              </a:effectLst>
            </a:endParaRPr>
          </a:p>
          <a:p>
            <a:pPr algn="ctr"/>
            <a:endParaRPr lang="es-ES" sz="2400" b="0" cap="none" spc="0" dirty="0">
              <a:ln w="0"/>
              <a:solidFill>
                <a:schemeClr val="tx1"/>
              </a:solidFill>
              <a:effectLst>
                <a:outerShdw blurRad="38100" dist="19050" dir="2700000" algn="tl" rotWithShape="0">
                  <a:schemeClr val="dk1">
                    <a:alpha val="40000"/>
                  </a:schemeClr>
                </a:outerShdw>
              </a:effectLst>
            </a:endParaRPr>
          </a:p>
        </p:txBody>
      </p:sp>
      <p:sp>
        <p:nvSpPr>
          <p:cNvPr id="15" name="2 Marcador de contenido"/>
          <p:cNvSpPr txBox="1">
            <a:spLocks/>
          </p:cNvSpPr>
          <p:nvPr/>
        </p:nvSpPr>
        <p:spPr>
          <a:xfrm>
            <a:off x="228613" y="2471796"/>
            <a:ext cx="10009956" cy="3502739"/>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b="1" dirty="0">
                <a:latin typeface="Maiandra GD" panose="020E0502030308020204" pitchFamily="34" charset="0"/>
              </a:rPr>
              <a:t>¿</a:t>
            </a:r>
            <a:r>
              <a:rPr lang="en-US" b="1" dirty="0" err="1">
                <a:latin typeface="Maiandra GD" panose="020E0502030308020204" pitchFamily="34" charset="0"/>
              </a:rPr>
              <a:t>Cómo</a:t>
            </a:r>
            <a:r>
              <a:rPr lang="en-US" b="1" dirty="0">
                <a:latin typeface="Maiandra GD" panose="020E0502030308020204" pitchFamily="34" charset="0"/>
              </a:rPr>
              <a:t> </a:t>
            </a:r>
            <a:r>
              <a:rPr lang="en-US" b="1" dirty="0" err="1">
                <a:latin typeface="Maiandra GD" panose="020E0502030308020204" pitchFamily="34" charset="0"/>
              </a:rPr>
              <a:t>podés</a:t>
            </a:r>
            <a:r>
              <a:rPr lang="en-US" b="1" dirty="0">
                <a:latin typeface="Maiandra GD" panose="020E0502030308020204" pitchFamily="34" charset="0"/>
              </a:rPr>
              <a:t> </a:t>
            </a:r>
            <a:r>
              <a:rPr lang="en-US" b="1" dirty="0" err="1">
                <a:latin typeface="Maiandra GD" panose="020E0502030308020204" pitchFamily="34" charset="0"/>
              </a:rPr>
              <a:t>ayudar</a:t>
            </a:r>
            <a:r>
              <a:rPr lang="en-US" b="1" dirty="0">
                <a:latin typeface="Maiandra GD" panose="020E0502030308020204" pitchFamily="34" charset="0"/>
              </a:rPr>
              <a:t> a </a:t>
            </a:r>
            <a:r>
              <a:rPr lang="en-US" b="1" dirty="0" err="1">
                <a:latin typeface="Maiandra GD" panose="020E0502030308020204" pitchFamily="34" charset="0"/>
              </a:rPr>
              <a:t>tus</a:t>
            </a:r>
            <a:r>
              <a:rPr lang="en-US" b="1" dirty="0">
                <a:latin typeface="Maiandra GD" panose="020E0502030308020204" pitchFamily="34" charset="0"/>
              </a:rPr>
              <a:t> </a:t>
            </a:r>
            <a:r>
              <a:rPr lang="en-US" b="1" dirty="0" err="1">
                <a:latin typeface="Maiandra GD" panose="020E0502030308020204" pitchFamily="34" charset="0"/>
              </a:rPr>
              <a:t>hijos</a:t>
            </a:r>
            <a:r>
              <a:rPr lang="en-US" b="1" dirty="0">
                <a:latin typeface="Maiandra GD" panose="020E0502030308020204" pitchFamily="34" charset="0"/>
              </a:rPr>
              <a:t>?</a:t>
            </a:r>
          </a:p>
          <a:p>
            <a:pPr marL="285750" indent="-285750" algn="just">
              <a:buFont typeface="Wingdings" panose="05000000000000000000" pitchFamily="2" charset="2"/>
              <a:buChar char="ü"/>
            </a:pPr>
            <a:r>
              <a:rPr lang="en-US" dirty="0" err="1">
                <a:latin typeface="Maiandra GD" panose="020E0502030308020204" pitchFamily="34" charset="0"/>
              </a:rPr>
              <a:t>Reconocé</a:t>
            </a:r>
            <a:r>
              <a:rPr lang="en-US" dirty="0">
                <a:latin typeface="Maiandra GD" panose="020E0502030308020204" pitchFamily="34" charset="0"/>
              </a:rPr>
              <a:t> </a:t>
            </a:r>
            <a:r>
              <a:rPr lang="en-US" dirty="0" err="1">
                <a:latin typeface="Maiandra GD" panose="020E0502030308020204" pitchFamily="34" charset="0"/>
              </a:rPr>
              <a:t>sus</a:t>
            </a:r>
            <a:r>
              <a:rPr lang="en-US" dirty="0">
                <a:latin typeface="Maiandra GD" panose="020E0502030308020204" pitchFamily="34" charset="0"/>
              </a:rPr>
              <a:t> </a:t>
            </a:r>
            <a:r>
              <a:rPr lang="en-US" dirty="0" err="1">
                <a:latin typeface="Maiandra GD" panose="020E0502030308020204" pitchFamily="34" charset="0"/>
              </a:rPr>
              <a:t>emociones</a:t>
            </a:r>
            <a:r>
              <a:rPr lang="en-US" dirty="0">
                <a:latin typeface="Maiandra GD" panose="020E0502030308020204" pitchFamily="34" charset="0"/>
              </a:rPr>
              <a:t> y </a:t>
            </a:r>
            <a:r>
              <a:rPr lang="en-US" dirty="0" err="1">
                <a:latin typeface="Maiandra GD" panose="020E0502030308020204" pitchFamily="34" charset="0"/>
              </a:rPr>
              <a:t>sentimientos</a:t>
            </a:r>
            <a:endParaRPr lang="en-US" dirty="0">
              <a:latin typeface="Maiandra GD" panose="020E0502030308020204" pitchFamily="34" charset="0"/>
            </a:endParaRPr>
          </a:p>
          <a:p>
            <a:pPr marL="285750" indent="-285750" algn="just">
              <a:buFont typeface="Wingdings" panose="05000000000000000000" pitchFamily="2" charset="2"/>
              <a:buChar char="ü"/>
            </a:pPr>
            <a:r>
              <a:rPr lang="en-US" dirty="0" err="1">
                <a:latin typeface="Maiandra GD" panose="020E0502030308020204" pitchFamily="34" charset="0"/>
              </a:rPr>
              <a:t>Hablales</a:t>
            </a:r>
            <a:r>
              <a:rPr lang="en-US" dirty="0">
                <a:latin typeface="Maiandra GD" panose="020E0502030308020204" pitchFamily="34" charset="0"/>
              </a:rPr>
              <a:t> </a:t>
            </a:r>
            <a:r>
              <a:rPr lang="en-US" dirty="0" err="1">
                <a:latin typeface="Maiandra GD" panose="020E0502030308020204" pitchFamily="34" charset="0"/>
              </a:rPr>
              <a:t>claramente</a:t>
            </a:r>
            <a:r>
              <a:rPr lang="en-US" dirty="0">
                <a:latin typeface="Maiandra GD" panose="020E0502030308020204" pitchFamily="34" charset="0"/>
              </a:rPr>
              <a:t> </a:t>
            </a:r>
            <a:r>
              <a:rPr lang="en-US" dirty="0" err="1">
                <a:latin typeface="Maiandra GD" panose="020E0502030308020204" pitchFamily="34" charset="0"/>
              </a:rPr>
              <a:t>sobre</a:t>
            </a:r>
            <a:r>
              <a:rPr lang="en-US" dirty="0">
                <a:latin typeface="Maiandra GD" panose="020E0502030308020204" pitchFamily="34" charset="0"/>
              </a:rPr>
              <a:t> </a:t>
            </a:r>
            <a:r>
              <a:rPr lang="en-US" dirty="0" err="1">
                <a:latin typeface="Maiandra GD" panose="020E0502030308020204" pitchFamily="34" charset="0"/>
              </a:rPr>
              <a:t>cómo</a:t>
            </a:r>
            <a:r>
              <a:rPr lang="en-US" dirty="0">
                <a:latin typeface="Maiandra GD" panose="020E0502030308020204" pitchFamily="34" charset="0"/>
              </a:rPr>
              <a:t> </a:t>
            </a:r>
            <a:r>
              <a:rPr lang="en-US" dirty="0" err="1">
                <a:latin typeface="Maiandra GD" panose="020E0502030308020204" pitchFamily="34" charset="0"/>
              </a:rPr>
              <a:t>cuidarse</a:t>
            </a:r>
            <a:r>
              <a:rPr lang="en-US" dirty="0">
                <a:latin typeface="Maiandra GD" panose="020E0502030308020204" pitchFamily="34" charset="0"/>
              </a:rPr>
              <a:t> para </a:t>
            </a:r>
            <a:r>
              <a:rPr lang="en-US" dirty="0" err="1">
                <a:latin typeface="Maiandra GD" panose="020E0502030308020204" pitchFamily="34" charset="0"/>
              </a:rPr>
              <a:t>prevenir</a:t>
            </a:r>
            <a:r>
              <a:rPr lang="en-US" dirty="0">
                <a:latin typeface="Maiandra GD" panose="020E0502030308020204" pitchFamily="34" charset="0"/>
              </a:rPr>
              <a:t>  </a:t>
            </a:r>
            <a:r>
              <a:rPr lang="en-US" dirty="0" err="1">
                <a:latin typeface="Maiandra GD" panose="020E0502030308020204" pitchFamily="34" charset="0"/>
              </a:rPr>
              <a:t>enfermedades</a:t>
            </a:r>
            <a:endParaRPr lang="en-US" dirty="0">
              <a:latin typeface="Maiandra GD" panose="020E0502030308020204" pitchFamily="34" charset="0"/>
            </a:endParaRPr>
          </a:p>
          <a:p>
            <a:pPr marL="285750" indent="-285750" algn="just">
              <a:buFont typeface="Wingdings" panose="05000000000000000000" pitchFamily="2" charset="2"/>
              <a:buChar char="ü"/>
            </a:pPr>
            <a:r>
              <a:rPr lang="en-US" dirty="0" err="1">
                <a:latin typeface="Maiandra GD" panose="020E0502030308020204" pitchFamily="34" charset="0"/>
              </a:rPr>
              <a:t>Podés</a:t>
            </a:r>
            <a:r>
              <a:rPr lang="en-US" dirty="0">
                <a:latin typeface="Maiandra GD" panose="020E0502030308020204" pitchFamily="34" charset="0"/>
              </a:rPr>
              <a:t> </a:t>
            </a:r>
            <a:r>
              <a:rPr lang="en-US" dirty="0" err="1">
                <a:latin typeface="Maiandra GD" panose="020E0502030308020204" pitchFamily="34" charset="0"/>
              </a:rPr>
              <a:t>decirles</a:t>
            </a:r>
            <a:r>
              <a:rPr lang="en-US" dirty="0">
                <a:latin typeface="Maiandra GD" panose="020E0502030308020204" pitchFamily="34" charset="0"/>
              </a:rPr>
              <a:t> que la </a:t>
            </a:r>
            <a:r>
              <a:rPr lang="en-US" dirty="0" err="1">
                <a:latin typeface="Maiandra GD" panose="020E0502030308020204" pitchFamily="34" charset="0"/>
              </a:rPr>
              <a:t>pandemia</a:t>
            </a:r>
            <a:r>
              <a:rPr lang="en-US" dirty="0">
                <a:latin typeface="Maiandra GD" panose="020E0502030308020204" pitchFamily="34" charset="0"/>
              </a:rPr>
              <a:t> </a:t>
            </a:r>
            <a:r>
              <a:rPr lang="en-US" dirty="0" err="1">
                <a:latin typeface="Maiandra GD" panose="020E0502030308020204" pitchFamily="34" charset="0"/>
              </a:rPr>
              <a:t>va</a:t>
            </a:r>
            <a:r>
              <a:rPr lang="en-US" dirty="0">
                <a:latin typeface="Maiandra GD" panose="020E0502030308020204" pitchFamily="34" charset="0"/>
              </a:rPr>
              <a:t> a </a:t>
            </a:r>
            <a:r>
              <a:rPr lang="en-US" dirty="0" err="1">
                <a:latin typeface="Maiandra GD" panose="020E0502030308020204" pitchFamily="34" charset="0"/>
              </a:rPr>
              <a:t>terminar</a:t>
            </a:r>
            <a:r>
              <a:rPr lang="en-US" dirty="0">
                <a:latin typeface="Maiandra GD" panose="020E0502030308020204" pitchFamily="34" charset="0"/>
              </a:rPr>
              <a:t>, </a:t>
            </a:r>
            <a:r>
              <a:rPr lang="en-US" dirty="0" err="1">
                <a:latin typeface="Maiandra GD" panose="020E0502030308020204" pitchFamily="34" charset="0"/>
              </a:rPr>
              <a:t>pero</a:t>
            </a:r>
            <a:r>
              <a:rPr lang="en-US" dirty="0">
                <a:latin typeface="Maiandra GD" panose="020E0502030308020204" pitchFamily="34" charset="0"/>
              </a:rPr>
              <a:t> que no </a:t>
            </a:r>
            <a:r>
              <a:rPr lang="en-US" dirty="0" err="1">
                <a:latin typeface="Maiandra GD" panose="020E0502030308020204" pitchFamily="34" charset="0"/>
              </a:rPr>
              <a:t>sabemos</a:t>
            </a:r>
            <a:r>
              <a:rPr lang="en-US" dirty="0">
                <a:latin typeface="Maiandra GD" panose="020E0502030308020204" pitchFamily="34" charset="0"/>
              </a:rPr>
              <a:t> </a:t>
            </a:r>
            <a:r>
              <a:rPr lang="en-US" dirty="0" err="1">
                <a:latin typeface="Maiandra GD" panose="020E0502030308020204" pitchFamily="34" charset="0"/>
              </a:rPr>
              <a:t>bien</a:t>
            </a:r>
            <a:r>
              <a:rPr lang="en-US" dirty="0">
                <a:latin typeface="Maiandra GD" panose="020E0502030308020204" pitchFamily="34" charset="0"/>
              </a:rPr>
              <a:t> </a:t>
            </a:r>
            <a:r>
              <a:rPr lang="en-US" dirty="0" err="1">
                <a:latin typeface="Maiandra GD" panose="020E0502030308020204" pitchFamily="34" charset="0"/>
              </a:rPr>
              <a:t>cuando</a:t>
            </a:r>
            <a:endParaRPr lang="en-US" dirty="0">
              <a:latin typeface="Maiandra GD" panose="020E0502030308020204" pitchFamily="34" charset="0"/>
            </a:endParaRPr>
          </a:p>
          <a:p>
            <a:pPr marL="285750" indent="-285750" algn="just">
              <a:buFont typeface="Wingdings" panose="05000000000000000000" pitchFamily="2" charset="2"/>
              <a:buChar char="ü"/>
            </a:pPr>
            <a:r>
              <a:rPr lang="en-US" dirty="0">
                <a:latin typeface="Maiandra GD" panose="020E0502030308020204" pitchFamily="34" charset="0"/>
              </a:rPr>
              <a:t>Deciles </a:t>
            </a:r>
            <a:r>
              <a:rPr lang="en-US" dirty="0" err="1">
                <a:latin typeface="Maiandra GD" panose="020E0502030308020204" pitchFamily="34" charset="0"/>
              </a:rPr>
              <a:t>claramente</a:t>
            </a:r>
            <a:r>
              <a:rPr lang="en-US" dirty="0">
                <a:latin typeface="Maiandra GD" panose="020E0502030308020204" pitchFamily="34" charset="0"/>
              </a:rPr>
              <a:t> </a:t>
            </a:r>
            <a:r>
              <a:rPr lang="en-US" dirty="0" err="1">
                <a:latin typeface="Maiandra GD" panose="020E0502030308020204" pitchFamily="34" charset="0"/>
              </a:rPr>
              <a:t>como</a:t>
            </a:r>
            <a:r>
              <a:rPr lang="en-US" dirty="0">
                <a:latin typeface="Maiandra GD" panose="020E0502030308020204" pitchFamily="34" charset="0"/>
              </a:rPr>
              <a:t> </a:t>
            </a:r>
            <a:r>
              <a:rPr lang="en-US" dirty="0" err="1">
                <a:latin typeface="Maiandra GD" panose="020E0502030308020204" pitchFamily="34" charset="0"/>
              </a:rPr>
              <a:t>tienen</a:t>
            </a:r>
            <a:r>
              <a:rPr lang="en-US" dirty="0">
                <a:latin typeface="Maiandra GD" panose="020E0502030308020204" pitchFamily="34" charset="0"/>
              </a:rPr>
              <a:t> que </a:t>
            </a:r>
            <a:r>
              <a:rPr lang="en-US" dirty="0" err="1">
                <a:latin typeface="Maiandra GD" panose="020E0502030308020204" pitchFamily="34" charset="0"/>
              </a:rPr>
              <a:t>protegerse</a:t>
            </a:r>
            <a:r>
              <a:rPr lang="en-US" dirty="0">
                <a:latin typeface="Maiandra GD" panose="020E0502030308020204" pitchFamily="34" charset="0"/>
              </a:rPr>
              <a:t> del COVID-19</a:t>
            </a:r>
          </a:p>
          <a:p>
            <a:pPr marL="285750" indent="-285750" algn="just">
              <a:buFont typeface="Wingdings" panose="05000000000000000000" pitchFamily="2" charset="2"/>
              <a:buChar char="ü"/>
            </a:pPr>
            <a:r>
              <a:rPr lang="en-US" dirty="0" err="1">
                <a:latin typeface="Maiandra GD" panose="020E0502030308020204" pitchFamily="34" charset="0"/>
              </a:rPr>
              <a:t>Ayudales</a:t>
            </a:r>
            <a:r>
              <a:rPr lang="en-US" dirty="0">
                <a:latin typeface="Maiandra GD" panose="020E0502030308020204" pitchFamily="34" charset="0"/>
              </a:rPr>
              <a:t> a </a:t>
            </a:r>
            <a:r>
              <a:rPr lang="en-US" dirty="0" err="1">
                <a:latin typeface="Maiandra GD" panose="020E0502030308020204" pitchFamily="34" charset="0"/>
              </a:rPr>
              <a:t>relajarse</a:t>
            </a:r>
            <a:r>
              <a:rPr lang="en-US" dirty="0">
                <a:latin typeface="Maiandra GD" panose="020E0502030308020204" pitchFamily="34" charset="0"/>
              </a:rPr>
              <a:t>, </a:t>
            </a:r>
            <a:r>
              <a:rPr lang="en-US" dirty="0" err="1">
                <a:latin typeface="Maiandra GD" panose="020E0502030308020204" pitchFamily="34" charset="0"/>
              </a:rPr>
              <a:t>jugá</a:t>
            </a:r>
            <a:r>
              <a:rPr lang="en-US" dirty="0">
                <a:latin typeface="Maiandra GD" panose="020E0502030308020204" pitchFamily="34" charset="0"/>
              </a:rPr>
              <a:t> con </a:t>
            </a:r>
            <a:r>
              <a:rPr lang="en-US" dirty="0" err="1">
                <a:latin typeface="Maiandra GD" panose="020E0502030308020204" pitchFamily="34" charset="0"/>
              </a:rPr>
              <a:t>ellos</a:t>
            </a:r>
            <a:r>
              <a:rPr lang="en-US" dirty="0">
                <a:latin typeface="Maiandra GD" panose="020E0502030308020204" pitchFamily="34" charset="0"/>
              </a:rPr>
              <a:t>, </a:t>
            </a:r>
            <a:r>
              <a:rPr lang="en-US" dirty="0" err="1">
                <a:latin typeface="Maiandra GD" panose="020E0502030308020204" pitchFamily="34" charset="0"/>
              </a:rPr>
              <a:t>reite</a:t>
            </a:r>
            <a:endParaRPr lang="en-US" dirty="0">
              <a:latin typeface="Maiandra GD" panose="020E0502030308020204" pitchFamily="34" charset="0"/>
            </a:endParaRPr>
          </a:p>
          <a:p>
            <a:pPr marL="285750" indent="-285750" algn="just">
              <a:buFont typeface="Wingdings" panose="05000000000000000000" pitchFamily="2" charset="2"/>
              <a:buChar char="ü"/>
            </a:pPr>
            <a:r>
              <a:rPr lang="en-US" dirty="0" err="1">
                <a:latin typeface="Maiandra GD" panose="020E0502030308020204" pitchFamily="34" charset="0"/>
              </a:rPr>
              <a:t>Aseguráte</a:t>
            </a:r>
            <a:r>
              <a:rPr lang="en-US" dirty="0">
                <a:latin typeface="Maiandra GD" panose="020E0502030308020204" pitchFamily="34" charset="0"/>
              </a:rPr>
              <a:t> que </a:t>
            </a:r>
            <a:r>
              <a:rPr lang="en-US" dirty="0" err="1">
                <a:latin typeface="Maiandra GD" panose="020E0502030308020204" pitchFamily="34" charset="0"/>
              </a:rPr>
              <a:t>esten</a:t>
            </a:r>
            <a:r>
              <a:rPr lang="en-US" dirty="0">
                <a:latin typeface="Maiandra GD" panose="020E0502030308020204" pitchFamily="34" charset="0"/>
              </a:rPr>
              <a:t> </a:t>
            </a:r>
            <a:r>
              <a:rPr lang="en-US" dirty="0" err="1">
                <a:latin typeface="Maiandra GD" panose="020E0502030308020204" pitchFamily="34" charset="0"/>
              </a:rPr>
              <a:t>tranquilos</a:t>
            </a:r>
            <a:r>
              <a:rPr lang="en-US" dirty="0">
                <a:latin typeface="Maiandra GD" panose="020E0502030308020204" pitchFamily="34" charset="0"/>
              </a:rPr>
              <a:t> a la hora de </a:t>
            </a:r>
            <a:r>
              <a:rPr lang="en-US" dirty="0" err="1">
                <a:latin typeface="Maiandra GD" panose="020E0502030308020204" pitchFamily="34" charset="0"/>
              </a:rPr>
              <a:t>dormir</a:t>
            </a:r>
            <a:endParaRPr lang="en-US" dirty="0">
              <a:latin typeface="Maiandra GD" panose="020E0502030308020204" pitchFamily="34" charset="0"/>
            </a:endParaRPr>
          </a:p>
          <a:p>
            <a:pPr marL="285750" indent="-285750" algn="just">
              <a:buFont typeface="Wingdings" panose="05000000000000000000" pitchFamily="2" charset="2"/>
              <a:buChar char="ü"/>
            </a:pPr>
            <a:r>
              <a:rPr lang="en-US" dirty="0" err="1">
                <a:latin typeface="Maiandra GD" panose="020E0502030308020204" pitchFamily="34" charset="0"/>
              </a:rPr>
              <a:t>Organizen</a:t>
            </a:r>
            <a:r>
              <a:rPr lang="en-US" dirty="0">
                <a:latin typeface="Maiandra GD" panose="020E0502030308020204" pitchFamily="34" charset="0"/>
              </a:rPr>
              <a:t> </a:t>
            </a:r>
            <a:r>
              <a:rPr lang="en-US" dirty="0" err="1">
                <a:latin typeface="Maiandra GD" panose="020E0502030308020204" pitchFamily="34" charset="0"/>
              </a:rPr>
              <a:t>juntos</a:t>
            </a:r>
            <a:r>
              <a:rPr lang="en-US" dirty="0">
                <a:latin typeface="Maiandra GD" panose="020E0502030308020204" pitchFamily="34" charset="0"/>
              </a:rPr>
              <a:t> </a:t>
            </a:r>
            <a:r>
              <a:rPr lang="en-US" dirty="0" err="1">
                <a:latin typeface="Maiandra GD" panose="020E0502030308020204" pitchFamily="34" charset="0"/>
              </a:rPr>
              <a:t>horarios</a:t>
            </a:r>
            <a:r>
              <a:rPr lang="en-US" dirty="0">
                <a:latin typeface="Maiandra GD" panose="020E0502030308020204" pitchFamily="34" charset="0"/>
              </a:rPr>
              <a:t> para </a:t>
            </a:r>
            <a:r>
              <a:rPr lang="en-US" dirty="0" err="1">
                <a:latin typeface="Maiandra GD" panose="020E0502030308020204" pitchFamily="34" charset="0"/>
              </a:rPr>
              <a:t>levantarse</a:t>
            </a:r>
            <a:r>
              <a:rPr lang="en-US" dirty="0">
                <a:latin typeface="Maiandra GD" panose="020E0502030308020204" pitchFamily="34" charset="0"/>
              </a:rPr>
              <a:t>, </a:t>
            </a:r>
            <a:r>
              <a:rPr lang="en-US" dirty="0" err="1">
                <a:latin typeface="Maiandra GD" panose="020E0502030308020204" pitchFamily="34" charset="0"/>
              </a:rPr>
              <a:t>participar</a:t>
            </a:r>
            <a:r>
              <a:rPr lang="en-US" dirty="0">
                <a:latin typeface="Maiandra GD" panose="020E0502030308020204" pitchFamily="34" charset="0"/>
              </a:rPr>
              <a:t> de </a:t>
            </a:r>
            <a:r>
              <a:rPr lang="en-US" dirty="0" err="1">
                <a:latin typeface="Maiandra GD" panose="020E0502030308020204" pitchFamily="34" charset="0"/>
              </a:rPr>
              <a:t>clases</a:t>
            </a:r>
            <a:r>
              <a:rPr lang="en-US" dirty="0">
                <a:latin typeface="Maiandra GD" panose="020E0502030308020204" pitchFamily="34" charset="0"/>
              </a:rPr>
              <a:t> y </a:t>
            </a:r>
            <a:r>
              <a:rPr lang="en-US" dirty="0" err="1">
                <a:latin typeface="Maiandra GD" panose="020E0502030308020204" pitchFamily="34" charset="0"/>
              </a:rPr>
              <a:t>hacer</a:t>
            </a:r>
            <a:r>
              <a:rPr lang="en-US" dirty="0">
                <a:latin typeface="Maiandra GD" panose="020E0502030308020204" pitchFamily="34" charset="0"/>
              </a:rPr>
              <a:t> </a:t>
            </a:r>
            <a:r>
              <a:rPr lang="en-US" dirty="0" err="1">
                <a:latin typeface="Maiandra GD" panose="020E0502030308020204" pitchFamily="34" charset="0"/>
              </a:rPr>
              <a:t>tareas</a:t>
            </a:r>
            <a:r>
              <a:rPr lang="en-US" dirty="0">
                <a:latin typeface="Maiandra GD" panose="020E0502030308020204" pitchFamily="34" charset="0"/>
              </a:rPr>
              <a:t>, para comer, </a:t>
            </a:r>
            <a:r>
              <a:rPr lang="en-US" dirty="0" err="1">
                <a:latin typeface="Maiandra GD" panose="020E0502030308020204" pitchFamily="34" charset="0"/>
              </a:rPr>
              <a:t>jugar</a:t>
            </a:r>
            <a:r>
              <a:rPr lang="en-US" dirty="0">
                <a:latin typeface="Maiandra GD" panose="020E0502030308020204" pitchFamily="34" charset="0"/>
              </a:rPr>
              <a:t>, </a:t>
            </a:r>
            <a:r>
              <a:rPr lang="en-US" dirty="0" err="1">
                <a:latin typeface="Maiandra GD" panose="020E0502030308020204" pitchFamily="34" charset="0"/>
              </a:rPr>
              <a:t>asearse</a:t>
            </a:r>
            <a:r>
              <a:rPr lang="en-US" dirty="0">
                <a:latin typeface="Maiandra GD" panose="020E0502030308020204" pitchFamily="34" charset="0"/>
              </a:rPr>
              <a:t> y </a:t>
            </a:r>
            <a:r>
              <a:rPr lang="en-US" dirty="0" err="1">
                <a:latin typeface="Maiandra GD" panose="020E0502030308020204" pitchFamily="34" charset="0"/>
              </a:rPr>
              <a:t>dormir</a:t>
            </a:r>
            <a:endParaRPr lang="en-US" dirty="0">
              <a:latin typeface="Maiandra GD" panose="020E0502030308020204" pitchFamily="34" charset="0"/>
            </a:endParaRPr>
          </a:p>
          <a:p>
            <a:pPr marL="285750" indent="-285750" algn="just">
              <a:buFont typeface="Wingdings" panose="05000000000000000000" pitchFamily="2" charset="2"/>
              <a:buChar char="ü"/>
            </a:pPr>
            <a:r>
              <a:rPr lang="en-US" dirty="0" err="1">
                <a:latin typeface="Maiandra GD" panose="020E0502030308020204" pitchFamily="34" charset="0"/>
              </a:rPr>
              <a:t>Permitiles</a:t>
            </a:r>
            <a:r>
              <a:rPr lang="en-US" dirty="0">
                <a:latin typeface="Maiandra GD" panose="020E0502030308020204" pitchFamily="34" charset="0"/>
              </a:rPr>
              <a:t> que </a:t>
            </a:r>
            <a:r>
              <a:rPr lang="en-US" dirty="0" err="1">
                <a:latin typeface="Maiandra GD" panose="020E0502030308020204" pitchFamily="34" charset="0"/>
              </a:rPr>
              <a:t>llamen</a:t>
            </a:r>
            <a:r>
              <a:rPr lang="en-US" dirty="0">
                <a:latin typeface="Maiandra GD" panose="020E0502030308020204" pitchFamily="34" charset="0"/>
              </a:rPr>
              <a:t> a </a:t>
            </a:r>
            <a:r>
              <a:rPr lang="en-US" dirty="0" err="1">
                <a:latin typeface="Maiandra GD" panose="020E0502030308020204" pitchFamily="34" charset="0"/>
              </a:rPr>
              <a:t>sus</a:t>
            </a:r>
            <a:r>
              <a:rPr lang="en-US" dirty="0">
                <a:latin typeface="Maiandra GD" panose="020E0502030308020204" pitchFamily="34" charset="0"/>
              </a:rPr>
              <a:t> </a:t>
            </a:r>
            <a:r>
              <a:rPr lang="en-US" dirty="0" err="1">
                <a:latin typeface="Maiandra GD" panose="020E0502030308020204" pitchFamily="34" charset="0"/>
              </a:rPr>
              <a:t>familiares</a:t>
            </a:r>
            <a:r>
              <a:rPr lang="en-US" dirty="0">
                <a:latin typeface="Maiandra GD" panose="020E0502030308020204" pitchFamily="34" charset="0"/>
              </a:rPr>
              <a:t>, amigos y </a:t>
            </a:r>
            <a:r>
              <a:rPr lang="en-US" dirty="0" err="1">
                <a:latin typeface="Maiandra GD" panose="020E0502030308020204" pitchFamily="34" charset="0"/>
              </a:rPr>
              <a:t>compañeros</a:t>
            </a:r>
            <a:endParaRPr lang="en-US" dirty="0">
              <a:latin typeface="Maiandra GD" panose="020E0502030308020204" pitchFamily="34" charset="0"/>
            </a:endParaRPr>
          </a:p>
          <a:p>
            <a:pPr marL="285750" indent="-285750" algn="just">
              <a:buFont typeface="Wingdings" panose="05000000000000000000" pitchFamily="2" charset="2"/>
              <a:buChar char="q"/>
            </a:pPr>
            <a:endParaRPr lang="en-US" sz="1800" dirty="0">
              <a:latin typeface="+mj-lt"/>
            </a:endParaRPr>
          </a:p>
          <a:p>
            <a:pPr marL="285750" indent="-285750" algn="just">
              <a:buFont typeface="Wingdings" panose="05000000000000000000" pitchFamily="2" charset="2"/>
              <a:buChar char="q"/>
            </a:pPr>
            <a:endParaRPr lang="en-US" sz="1800" dirty="0">
              <a:latin typeface="+mj-lt"/>
            </a:endParaRPr>
          </a:p>
          <a:p>
            <a:pPr marL="285750" indent="-285750" algn="just">
              <a:buFont typeface="Wingdings" panose="05000000000000000000" pitchFamily="2" charset="2"/>
              <a:buChar char="q"/>
            </a:pPr>
            <a:endParaRPr lang="en-US" sz="1800" dirty="0">
              <a:latin typeface="+mj-lt"/>
            </a:endParaRPr>
          </a:p>
          <a:p>
            <a:pPr marL="342900" indent="-342900">
              <a:buFont typeface="Wingdings" panose="05000000000000000000" pitchFamily="2" charset="2"/>
              <a:buChar char="q"/>
            </a:pPr>
            <a:endParaRPr lang="es-ES" dirty="0"/>
          </a:p>
        </p:txBody>
      </p:sp>
    </p:spTree>
    <p:extLst>
      <p:ext uri="{BB962C8B-B14F-4D97-AF65-F5344CB8AC3E}">
        <p14:creationId xmlns:p14="http://schemas.microsoft.com/office/powerpoint/2010/main" val="2764229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120239"/>
            <a:ext cx="12192000" cy="2312126"/>
          </a:xfrm>
          <a:prstGeom prst="rect">
            <a:avLst/>
          </a:prstGeom>
        </p:spPr>
      </p:pic>
      <p:pic>
        <p:nvPicPr>
          <p:cNvPr id="5" name="Imagen 4"/>
          <p:cNvPicPr>
            <a:picLocks noChangeAspect="1"/>
          </p:cNvPicPr>
          <p:nvPr/>
        </p:nvPicPr>
        <p:blipFill>
          <a:blip r:embed="rId3"/>
          <a:stretch>
            <a:fillRect/>
          </a:stretch>
        </p:blipFill>
        <p:spPr>
          <a:xfrm>
            <a:off x="1" y="6254444"/>
            <a:ext cx="12192000" cy="603556"/>
          </a:xfrm>
          <a:prstGeom prst="rect">
            <a:avLst/>
          </a:prstGeom>
        </p:spPr>
      </p:pic>
      <p:sp>
        <p:nvSpPr>
          <p:cNvPr id="6" name="2 Rectángulo"/>
          <p:cNvSpPr>
            <a:spLocks noGrp="1"/>
          </p:cNvSpPr>
          <p:nvPr>
            <p:ph type="ctrTitle"/>
          </p:nvPr>
        </p:nvSpPr>
        <p:spPr>
          <a:xfrm>
            <a:off x="162992" y="2200462"/>
            <a:ext cx="11587730" cy="3637919"/>
          </a:xfrm>
          <a:prstGeom prst="rect">
            <a:avLst/>
          </a:prstGeom>
        </p:spPr>
        <p:txBody>
          <a:bodyPr wrap="square">
            <a:spAutoFit/>
          </a:bodyPr>
          <a:lstStyle/>
          <a:p>
            <a:pPr algn="l"/>
            <a:r>
              <a:rPr lang="en-US" sz="2200" b="1" dirty="0">
                <a:latin typeface="Maiandra GD" panose="020E0502030308020204" pitchFamily="34" charset="0"/>
              </a:rPr>
              <a:t>¿Como </a:t>
            </a:r>
            <a:r>
              <a:rPr lang="en-US" sz="2200" b="1" dirty="0" err="1">
                <a:latin typeface="Maiandra GD" panose="020E0502030308020204" pitchFamily="34" charset="0"/>
              </a:rPr>
              <a:t>manejar</a:t>
            </a:r>
            <a:r>
              <a:rPr lang="en-US" sz="2200" b="1" dirty="0">
                <a:latin typeface="Maiandra GD" panose="020E0502030308020204" pitchFamily="34" charset="0"/>
              </a:rPr>
              <a:t> el </a:t>
            </a:r>
            <a:r>
              <a:rPr lang="en-US" sz="2200" b="1" dirty="0" err="1">
                <a:latin typeface="Maiandra GD" panose="020E0502030308020204" pitchFamily="34" charset="0"/>
              </a:rPr>
              <a:t>estrés</a:t>
            </a:r>
            <a:r>
              <a:rPr lang="en-US" sz="2200" b="1" dirty="0">
                <a:latin typeface="Maiandra GD" panose="020E0502030308020204" pitchFamily="34" charset="0"/>
              </a:rPr>
              <a:t>?</a:t>
            </a:r>
            <a:br>
              <a:rPr lang="en-US" sz="2200" dirty="0">
                <a:latin typeface="Maiandra GD" panose="020E0502030308020204" pitchFamily="34" charset="0"/>
              </a:rPr>
            </a:br>
            <a:br>
              <a:rPr lang="en-US" sz="2200" dirty="0">
                <a:latin typeface="Maiandra GD" panose="020E0502030308020204" pitchFamily="34" charset="0"/>
              </a:rPr>
            </a:br>
            <a:r>
              <a:rPr lang="en-US" sz="2200" dirty="0" err="1">
                <a:latin typeface="Maiandra GD" panose="020E0502030308020204" pitchFamily="34" charset="0"/>
              </a:rPr>
              <a:t>Recuerden</a:t>
            </a:r>
            <a:r>
              <a:rPr lang="en-US" sz="2200" dirty="0">
                <a:latin typeface="Maiandra GD" panose="020E0502030308020204" pitchFamily="34" charset="0"/>
              </a:rPr>
              <a:t> que la </a:t>
            </a:r>
            <a:r>
              <a:rPr lang="en-US" sz="2200" dirty="0" err="1">
                <a:latin typeface="Maiandra GD" panose="020E0502030308020204" pitchFamily="34" charset="0"/>
              </a:rPr>
              <a:t>exposición</a:t>
            </a:r>
            <a:r>
              <a:rPr lang="en-US" sz="2200" dirty="0">
                <a:latin typeface="Maiandra GD" panose="020E0502030308020204" pitchFamily="34" charset="0"/>
              </a:rPr>
              <a:t> extrema a </a:t>
            </a:r>
            <a:r>
              <a:rPr lang="en-US" sz="2200" dirty="0" err="1">
                <a:latin typeface="Maiandra GD" panose="020E0502030308020204" pitchFamily="34" charset="0"/>
              </a:rPr>
              <a:t>noticias</a:t>
            </a:r>
            <a:r>
              <a:rPr lang="en-US" sz="2200" dirty="0">
                <a:latin typeface="Maiandra GD" panose="020E0502030308020204" pitchFamily="34" charset="0"/>
              </a:rPr>
              <a:t> e </a:t>
            </a:r>
            <a:r>
              <a:rPr lang="en-US" sz="2200" dirty="0" err="1">
                <a:latin typeface="Maiandra GD" panose="020E0502030308020204" pitchFamily="34" charset="0"/>
              </a:rPr>
              <a:t>informaciones</a:t>
            </a:r>
            <a:r>
              <a:rPr lang="en-US" sz="2200" dirty="0">
                <a:latin typeface="Maiandra GD" panose="020E0502030308020204" pitchFamily="34" charset="0"/>
              </a:rPr>
              <a:t> </a:t>
            </a:r>
            <a:r>
              <a:rPr lang="en-US" sz="2200" dirty="0" err="1">
                <a:latin typeface="Maiandra GD" panose="020E0502030308020204" pitchFamily="34" charset="0"/>
              </a:rPr>
              <a:t>diversas</a:t>
            </a:r>
            <a:r>
              <a:rPr lang="en-US" sz="2200" dirty="0">
                <a:latin typeface="Maiandra GD" panose="020E0502030308020204" pitchFamily="34" charset="0"/>
              </a:rPr>
              <a:t> </a:t>
            </a:r>
            <a:r>
              <a:rPr lang="en-US" sz="2200" dirty="0" err="1">
                <a:latin typeface="Maiandra GD" panose="020E0502030308020204" pitchFamily="34" charset="0"/>
              </a:rPr>
              <a:t>sobre</a:t>
            </a:r>
            <a:r>
              <a:rPr lang="en-US" sz="2200" dirty="0">
                <a:latin typeface="Maiandra GD" panose="020E0502030308020204" pitchFamily="34" charset="0"/>
              </a:rPr>
              <a:t> el COVID-19 </a:t>
            </a:r>
            <a:r>
              <a:rPr lang="en-US" sz="2200" dirty="0" err="1">
                <a:latin typeface="Maiandra GD" panose="020E0502030308020204" pitchFamily="34" charset="0"/>
              </a:rPr>
              <a:t>puede</a:t>
            </a:r>
            <a:r>
              <a:rPr lang="en-US" sz="2200" dirty="0">
                <a:latin typeface="Maiandra GD" panose="020E0502030308020204" pitchFamily="34" charset="0"/>
              </a:rPr>
              <a:t> </a:t>
            </a:r>
            <a:r>
              <a:rPr lang="en-US" sz="2200" dirty="0" err="1">
                <a:latin typeface="Maiandra GD" panose="020E0502030308020204" pitchFamily="34" charset="0"/>
              </a:rPr>
              <a:t>causar</a:t>
            </a:r>
            <a:r>
              <a:rPr lang="en-US" sz="2200" dirty="0">
                <a:latin typeface="Maiandra GD" panose="020E0502030308020204" pitchFamily="34" charset="0"/>
              </a:rPr>
              <a:t> altos </a:t>
            </a:r>
            <a:r>
              <a:rPr lang="en-US" sz="2200" dirty="0" err="1">
                <a:latin typeface="Maiandra GD" panose="020E0502030308020204" pitchFamily="34" charset="0"/>
              </a:rPr>
              <a:t>grados</a:t>
            </a:r>
            <a:r>
              <a:rPr lang="en-US" sz="2200" dirty="0">
                <a:latin typeface="Maiandra GD" panose="020E0502030308020204" pitchFamily="34" charset="0"/>
              </a:rPr>
              <a:t> de </a:t>
            </a:r>
            <a:r>
              <a:rPr lang="en-US" sz="2200" dirty="0" err="1">
                <a:latin typeface="Maiandra GD" panose="020E0502030308020204" pitchFamily="34" charset="0"/>
              </a:rPr>
              <a:t>estrés</a:t>
            </a:r>
            <a:r>
              <a:rPr lang="en-US" sz="2200" dirty="0">
                <a:latin typeface="Maiandra GD" panose="020E0502030308020204" pitchFamily="34" charset="0"/>
              </a:rPr>
              <a:t> y de </a:t>
            </a:r>
            <a:r>
              <a:rPr lang="en-US" sz="2200" dirty="0" err="1">
                <a:latin typeface="Maiandra GD" panose="020E0502030308020204" pitchFamily="34" charset="0"/>
              </a:rPr>
              <a:t>ansiedad</a:t>
            </a:r>
            <a:r>
              <a:rPr lang="en-US" sz="2200" dirty="0">
                <a:latin typeface="Maiandra GD" panose="020E0502030308020204" pitchFamily="34" charset="0"/>
              </a:rPr>
              <a:t>.</a:t>
            </a:r>
          </a:p>
          <a:p>
            <a:pPr algn="l"/>
            <a:br>
              <a:rPr lang="en-US" sz="2200" dirty="0">
                <a:latin typeface="Maiandra GD" panose="020E0502030308020204" pitchFamily="34" charset="0"/>
              </a:rPr>
            </a:br>
            <a:r>
              <a:rPr lang="en-US" sz="2200" dirty="0" err="1">
                <a:latin typeface="Maiandra GD" panose="020E0502030308020204" pitchFamily="34" charset="0"/>
              </a:rPr>
              <a:t>Conversá</a:t>
            </a:r>
            <a:r>
              <a:rPr lang="en-US" sz="2200" dirty="0">
                <a:latin typeface="Maiandra GD" panose="020E0502030308020204" pitchFamily="34" charset="0"/>
              </a:rPr>
              <a:t> con </a:t>
            </a:r>
            <a:r>
              <a:rPr lang="en-US" sz="2200" dirty="0" err="1">
                <a:latin typeface="Maiandra GD" panose="020E0502030308020204" pitchFamily="34" charset="0"/>
              </a:rPr>
              <a:t>tus</a:t>
            </a:r>
            <a:r>
              <a:rPr lang="en-US" sz="2200" dirty="0">
                <a:latin typeface="Maiandra GD" panose="020E0502030308020204" pitchFamily="34" charset="0"/>
              </a:rPr>
              <a:t> </a:t>
            </a:r>
            <a:r>
              <a:rPr lang="en-US" sz="2200" dirty="0" err="1">
                <a:latin typeface="Maiandra GD" panose="020E0502030308020204" pitchFamily="34" charset="0"/>
              </a:rPr>
              <a:t>niños</a:t>
            </a:r>
            <a:r>
              <a:rPr lang="en-US" sz="2200" dirty="0">
                <a:latin typeface="Maiandra GD" panose="020E0502030308020204" pitchFamily="34" charset="0"/>
              </a:rPr>
              <a:t> </a:t>
            </a:r>
            <a:r>
              <a:rPr lang="en-US" sz="2200" dirty="0" err="1">
                <a:latin typeface="Maiandra GD" panose="020E0502030308020204" pitchFamily="34" charset="0"/>
              </a:rPr>
              <a:t>sobre</a:t>
            </a:r>
            <a:r>
              <a:rPr lang="en-US" sz="2200" dirty="0">
                <a:latin typeface="Maiandra GD" panose="020E0502030308020204" pitchFamily="34" charset="0"/>
              </a:rPr>
              <a:t>:</a:t>
            </a:r>
            <a:br>
              <a:rPr lang="en-US" sz="2200" dirty="0">
                <a:latin typeface="Maiandra GD" panose="020E0502030308020204" pitchFamily="34" charset="0"/>
              </a:rPr>
            </a:br>
            <a:r>
              <a:rPr lang="en-US" sz="2200" dirty="0" err="1">
                <a:latin typeface="Maiandra GD" panose="020E0502030308020204" pitchFamily="34" charset="0"/>
              </a:rPr>
              <a:t>Qué</a:t>
            </a:r>
            <a:r>
              <a:rPr lang="en-US" sz="2200" dirty="0">
                <a:latin typeface="Maiandra GD" panose="020E0502030308020204" pitchFamily="34" charset="0"/>
              </a:rPr>
              <a:t> </a:t>
            </a:r>
            <a:r>
              <a:rPr lang="en-US" sz="2200" dirty="0" err="1">
                <a:latin typeface="Maiandra GD" panose="020E0502030308020204" pitchFamily="34" charset="0"/>
              </a:rPr>
              <a:t>saben</a:t>
            </a:r>
            <a:r>
              <a:rPr lang="en-US" sz="2200" dirty="0">
                <a:latin typeface="Maiandra GD" panose="020E0502030308020204" pitchFamily="34" charset="0"/>
              </a:rPr>
              <a:t> </a:t>
            </a:r>
            <a:r>
              <a:rPr lang="en-US" sz="2200" dirty="0" err="1">
                <a:latin typeface="Maiandra GD" panose="020E0502030308020204" pitchFamily="34" charset="0"/>
              </a:rPr>
              <a:t>ellos</a:t>
            </a:r>
            <a:r>
              <a:rPr lang="en-US" sz="2200" dirty="0">
                <a:latin typeface="Maiandra GD" panose="020E0502030308020204" pitchFamily="34" charset="0"/>
              </a:rPr>
              <a:t> </a:t>
            </a:r>
            <a:r>
              <a:rPr lang="en-US" sz="2200" dirty="0" err="1">
                <a:latin typeface="Maiandra GD" panose="020E0502030308020204" pitchFamily="34" charset="0"/>
              </a:rPr>
              <a:t>sobre</a:t>
            </a:r>
            <a:r>
              <a:rPr lang="en-US" sz="2200" dirty="0">
                <a:latin typeface="Maiandra GD" panose="020E0502030308020204" pitchFamily="34" charset="0"/>
              </a:rPr>
              <a:t> el COVID-19</a:t>
            </a:r>
            <a:br>
              <a:rPr lang="en-US" sz="2200" dirty="0">
                <a:latin typeface="Maiandra GD" panose="020E0502030308020204" pitchFamily="34" charset="0"/>
              </a:rPr>
            </a:br>
            <a:r>
              <a:rPr lang="en-US" sz="2200" dirty="0" err="1">
                <a:latin typeface="Maiandra GD" panose="020E0502030308020204" pitchFamily="34" charset="0"/>
              </a:rPr>
              <a:t>Qué</a:t>
            </a:r>
            <a:r>
              <a:rPr lang="en-US" sz="2200" dirty="0">
                <a:latin typeface="Maiandra GD" panose="020E0502030308020204" pitchFamily="34" charset="0"/>
              </a:rPr>
              <a:t> mas les </a:t>
            </a:r>
            <a:r>
              <a:rPr lang="en-US" sz="2200" dirty="0" err="1">
                <a:latin typeface="Maiandra GD" panose="020E0502030308020204" pitchFamily="34" charset="0"/>
              </a:rPr>
              <a:t>gustaría</a:t>
            </a:r>
            <a:r>
              <a:rPr lang="en-US" sz="2200" dirty="0">
                <a:latin typeface="Maiandra GD" panose="020E0502030308020204" pitchFamily="34" charset="0"/>
              </a:rPr>
              <a:t> saber </a:t>
            </a:r>
            <a:r>
              <a:rPr lang="en-US" sz="2200" dirty="0" err="1">
                <a:latin typeface="Maiandra GD" panose="020E0502030308020204" pitchFamily="34" charset="0"/>
              </a:rPr>
              <a:t>acerca</a:t>
            </a:r>
            <a:r>
              <a:rPr lang="en-US" sz="2200" dirty="0">
                <a:latin typeface="Maiandra GD" panose="020E0502030308020204" pitchFamily="34" charset="0"/>
              </a:rPr>
              <a:t> del COVID-19 </a:t>
            </a:r>
            <a:br>
              <a:rPr lang="en-US" sz="2200" dirty="0">
                <a:latin typeface="Maiandra GD" panose="020E0502030308020204" pitchFamily="34" charset="0"/>
              </a:rPr>
            </a:br>
            <a:br>
              <a:rPr lang="en-US" sz="2200" dirty="0">
                <a:latin typeface="Maiandra GD" panose="020E0502030308020204" pitchFamily="34" charset="0"/>
              </a:rPr>
            </a:br>
            <a:br>
              <a:rPr lang="en-US" sz="2200" dirty="0">
                <a:latin typeface="Maiandra GD" panose="020E0502030308020204" pitchFamily="34" charset="0"/>
              </a:rPr>
            </a:br>
            <a:br>
              <a:rPr lang="es-ES" sz="1800" dirty="0"/>
            </a:br>
            <a:endParaRPr lang="en-US" sz="1800" dirty="0"/>
          </a:p>
        </p:txBody>
      </p:sp>
    </p:spTree>
    <p:extLst>
      <p:ext uri="{BB962C8B-B14F-4D97-AF65-F5344CB8AC3E}">
        <p14:creationId xmlns:p14="http://schemas.microsoft.com/office/powerpoint/2010/main" val="3368151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120239"/>
            <a:ext cx="12192000" cy="2312126"/>
          </a:xfrm>
          <a:prstGeom prst="rect">
            <a:avLst/>
          </a:prstGeom>
        </p:spPr>
      </p:pic>
      <p:pic>
        <p:nvPicPr>
          <p:cNvPr id="5" name="Imagen 4"/>
          <p:cNvPicPr>
            <a:picLocks noChangeAspect="1"/>
          </p:cNvPicPr>
          <p:nvPr/>
        </p:nvPicPr>
        <p:blipFill>
          <a:blip r:embed="rId3"/>
          <a:stretch>
            <a:fillRect/>
          </a:stretch>
        </p:blipFill>
        <p:spPr>
          <a:xfrm>
            <a:off x="1" y="6254444"/>
            <a:ext cx="12192000" cy="603556"/>
          </a:xfrm>
          <a:prstGeom prst="rect">
            <a:avLst/>
          </a:prstGeom>
        </p:spPr>
      </p:pic>
      <p:sp>
        <p:nvSpPr>
          <p:cNvPr id="8" name="Rectángulo 7"/>
          <p:cNvSpPr/>
          <p:nvPr/>
        </p:nvSpPr>
        <p:spPr>
          <a:xfrm>
            <a:off x="100608" y="1891636"/>
            <a:ext cx="11990783" cy="3847207"/>
          </a:xfrm>
          <a:prstGeom prst="rect">
            <a:avLst/>
          </a:prstGeom>
          <a:noFill/>
        </p:spPr>
        <p:txBody>
          <a:bodyPr wrap="none" lIns="91440" tIns="45720" rIns="91440" bIns="45720">
            <a:spAutoFit/>
          </a:bodyPr>
          <a:lstStyle/>
          <a:p>
            <a:pPr algn="just"/>
            <a:r>
              <a:rPr lang="es-ES" sz="2200" b="1" dirty="0">
                <a:ln w="0"/>
                <a:latin typeface="Maiandra GD" panose="020E0502030308020204" pitchFamily="34" charset="0"/>
              </a:rPr>
              <a:t>Al hablar con los niños</a:t>
            </a:r>
          </a:p>
          <a:p>
            <a:pPr marL="342900" indent="-342900" algn="just">
              <a:buFont typeface="Wingdings" panose="05000000000000000000" pitchFamily="2" charset="2"/>
              <a:buChar char="ü"/>
            </a:pPr>
            <a:r>
              <a:rPr lang="es-ES" sz="2200" dirty="0" err="1">
                <a:ln w="0"/>
                <a:latin typeface="Maiandra GD" panose="020E0502030308020204" pitchFamily="34" charset="0"/>
              </a:rPr>
              <a:t>Preguntales</a:t>
            </a:r>
            <a:r>
              <a:rPr lang="es-ES" sz="2200" dirty="0">
                <a:ln w="0"/>
                <a:latin typeface="Maiandra GD" panose="020E0502030308020204" pitchFamily="34" charset="0"/>
              </a:rPr>
              <a:t> como se sienten, </a:t>
            </a:r>
            <a:r>
              <a:rPr lang="es-ES" sz="2200" dirty="0" err="1">
                <a:ln w="0"/>
                <a:latin typeface="Maiandra GD" panose="020E0502030308020204" pitchFamily="34" charset="0"/>
              </a:rPr>
              <a:t>averiguá</a:t>
            </a:r>
            <a:r>
              <a:rPr lang="es-ES" sz="2200" dirty="0">
                <a:ln w="0"/>
                <a:latin typeface="Maiandra GD" panose="020E0502030308020204" pitchFamily="34" charset="0"/>
              </a:rPr>
              <a:t> si tienen miedo</a:t>
            </a:r>
          </a:p>
          <a:p>
            <a:pPr marL="342900" indent="-342900" algn="just">
              <a:buFont typeface="Wingdings" panose="05000000000000000000" pitchFamily="2" charset="2"/>
              <a:buChar char="ü"/>
            </a:pPr>
            <a:r>
              <a:rPr lang="es-ES" sz="2200" dirty="0">
                <a:ln w="0"/>
                <a:latin typeface="Maiandra GD" panose="020E0502030308020204" pitchFamily="34" charset="0"/>
              </a:rPr>
              <a:t>No les des información que no pidan</a:t>
            </a:r>
          </a:p>
          <a:p>
            <a:pPr marL="342900" indent="-342900" algn="just">
              <a:buFont typeface="Wingdings" panose="05000000000000000000" pitchFamily="2" charset="2"/>
              <a:buChar char="ü"/>
            </a:pPr>
            <a:r>
              <a:rPr lang="es-ES" sz="2200" dirty="0" err="1">
                <a:ln w="0"/>
                <a:latin typeface="Maiandra GD" panose="020E0502030308020204" pitchFamily="34" charset="0"/>
              </a:rPr>
              <a:t>Aseguráte</a:t>
            </a:r>
            <a:r>
              <a:rPr lang="es-ES" sz="2200" dirty="0">
                <a:ln w="0"/>
                <a:latin typeface="Maiandra GD" panose="020E0502030308020204" pitchFamily="34" charset="0"/>
              </a:rPr>
              <a:t> que la información que compartas sea lo mas cercano a la realidad</a:t>
            </a:r>
          </a:p>
          <a:p>
            <a:pPr marL="342900" indent="-342900" algn="just">
              <a:buFont typeface="Wingdings" panose="05000000000000000000" pitchFamily="2" charset="2"/>
              <a:buChar char="ü"/>
            </a:pPr>
            <a:r>
              <a:rPr lang="es-ES" sz="2200" dirty="0" err="1">
                <a:ln w="0"/>
                <a:latin typeface="Maiandra GD" panose="020E0502030308020204" pitchFamily="34" charset="0"/>
              </a:rPr>
              <a:t>Hablales</a:t>
            </a:r>
            <a:r>
              <a:rPr lang="es-ES" sz="2200" dirty="0">
                <a:ln w="0"/>
                <a:latin typeface="Maiandra GD" panose="020E0502030308020204" pitchFamily="34" charset="0"/>
              </a:rPr>
              <a:t> siempre calmadamente de tal forma que se puedan sentir tranquilos</a:t>
            </a:r>
          </a:p>
          <a:p>
            <a:pPr marL="342900" indent="-342900" algn="just">
              <a:buFont typeface="Wingdings" panose="05000000000000000000" pitchFamily="2" charset="2"/>
              <a:buChar char="ü"/>
            </a:pPr>
            <a:r>
              <a:rPr lang="es-ES" sz="2200" dirty="0" err="1">
                <a:ln w="0"/>
                <a:latin typeface="Maiandra GD" panose="020E0502030308020204" pitchFamily="34" charset="0"/>
              </a:rPr>
              <a:t>Preguntales</a:t>
            </a:r>
            <a:r>
              <a:rPr lang="es-ES" sz="2200" dirty="0">
                <a:ln w="0"/>
                <a:latin typeface="Maiandra GD" panose="020E0502030308020204" pitchFamily="34" charset="0"/>
              </a:rPr>
              <a:t> qué les gustaría leer, jugar, cocinar con ustedes</a:t>
            </a:r>
          </a:p>
          <a:p>
            <a:pPr marL="342900" indent="-342900" algn="just">
              <a:buFont typeface="Wingdings" panose="05000000000000000000" pitchFamily="2" charset="2"/>
              <a:buChar char="ü"/>
            </a:pPr>
            <a:r>
              <a:rPr lang="es-ES" sz="2200" dirty="0" err="1">
                <a:ln w="0"/>
                <a:latin typeface="Maiandra GD" panose="020E0502030308020204" pitchFamily="34" charset="0"/>
              </a:rPr>
              <a:t>Demostrales</a:t>
            </a:r>
            <a:r>
              <a:rPr lang="es-ES" sz="2200" dirty="0">
                <a:ln w="0"/>
                <a:latin typeface="Maiandra GD" panose="020E0502030308020204" pitchFamily="34" charset="0"/>
              </a:rPr>
              <a:t> que pueden divertirse juntos</a:t>
            </a:r>
          </a:p>
          <a:p>
            <a:pPr marL="342900" indent="-342900" algn="just">
              <a:buFont typeface="Wingdings" panose="05000000000000000000" pitchFamily="2" charset="2"/>
              <a:buChar char="ü"/>
            </a:pPr>
            <a:r>
              <a:rPr lang="es-ES" sz="2200" dirty="0">
                <a:ln w="0"/>
                <a:latin typeface="Maiandra GD" panose="020E0502030308020204" pitchFamily="34" charset="0"/>
              </a:rPr>
              <a:t>Se un buen ejemplo con la rutina del aseo personal, de la comida y tiempo de jugar y dormir</a:t>
            </a:r>
          </a:p>
          <a:p>
            <a:pPr marL="342900" indent="-342900" algn="just">
              <a:buFont typeface="Wingdings" panose="05000000000000000000" pitchFamily="2" charset="2"/>
              <a:buChar char="ü"/>
            </a:pPr>
            <a:r>
              <a:rPr lang="es-ES" sz="2200" dirty="0" err="1">
                <a:ln w="0"/>
                <a:latin typeface="Maiandra GD" panose="020E0502030308020204" pitchFamily="34" charset="0"/>
              </a:rPr>
              <a:t>Jugá</a:t>
            </a:r>
            <a:r>
              <a:rPr lang="es-ES" sz="2200" dirty="0">
                <a:ln w="0"/>
                <a:latin typeface="Maiandra GD" panose="020E0502030308020204" pitchFamily="34" charset="0"/>
              </a:rPr>
              <a:t>, </a:t>
            </a:r>
            <a:r>
              <a:rPr lang="es-ES" sz="2200" dirty="0" err="1">
                <a:ln w="0"/>
                <a:latin typeface="Maiandra GD" panose="020E0502030308020204" pitchFamily="34" charset="0"/>
              </a:rPr>
              <a:t>cantá</a:t>
            </a:r>
            <a:r>
              <a:rPr lang="es-ES" sz="2200" dirty="0">
                <a:ln w="0"/>
                <a:latin typeface="Maiandra GD" panose="020E0502030308020204" pitchFamily="34" charset="0"/>
              </a:rPr>
              <a:t>, </a:t>
            </a:r>
            <a:r>
              <a:rPr lang="es-ES" sz="2200" dirty="0" err="1">
                <a:ln w="0"/>
                <a:latin typeface="Maiandra GD" panose="020E0502030308020204" pitchFamily="34" charset="0"/>
              </a:rPr>
              <a:t>divertité</a:t>
            </a:r>
            <a:r>
              <a:rPr lang="es-ES" sz="2200" dirty="0">
                <a:ln w="0"/>
                <a:latin typeface="Maiandra GD" panose="020E0502030308020204" pitchFamily="34" charset="0"/>
              </a:rPr>
              <a:t>, bailen juntos</a:t>
            </a:r>
          </a:p>
          <a:p>
            <a:pPr marL="342900" indent="-342900" algn="just">
              <a:buFont typeface="Wingdings" panose="05000000000000000000" pitchFamily="2" charset="2"/>
              <a:buChar char="ü"/>
            </a:pPr>
            <a:r>
              <a:rPr lang="es-ES" sz="2200" dirty="0">
                <a:ln w="0"/>
                <a:latin typeface="Maiandra GD" panose="020E0502030308020204" pitchFamily="34" charset="0"/>
              </a:rPr>
              <a:t>Aprovechen el tiempo libre para pasar lindos momentos juntos</a:t>
            </a:r>
          </a:p>
          <a:p>
            <a:pPr algn="ctr"/>
            <a:endParaRPr lang="es-ES" sz="2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4218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120239"/>
            <a:ext cx="12192000" cy="2312126"/>
          </a:xfrm>
          <a:prstGeom prst="rect">
            <a:avLst/>
          </a:prstGeom>
        </p:spPr>
      </p:pic>
      <p:pic>
        <p:nvPicPr>
          <p:cNvPr id="5" name="Imagen 4"/>
          <p:cNvPicPr>
            <a:picLocks noChangeAspect="1"/>
          </p:cNvPicPr>
          <p:nvPr/>
        </p:nvPicPr>
        <p:blipFill>
          <a:blip r:embed="rId3"/>
          <a:stretch>
            <a:fillRect/>
          </a:stretch>
        </p:blipFill>
        <p:spPr>
          <a:xfrm>
            <a:off x="1" y="6254444"/>
            <a:ext cx="12192000" cy="603556"/>
          </a:xfrm>
          <a:prstGeom prst="rect">
            <a:avLst/>
          </a:prstGeom>
        </p:spPr>
      </p:pic>
      <p:sp>
        <p:nvSpPr>
          <p:cNvPr id="8" name="CuadroTexto 7"/>
          <p:cNvSpPr txBox="1"/>
          <p:nvPr/>
        </p:nvSpPr>
        <p:spPr>
          <a:xfrm>
            <a:off x="587439" y="1203344"/>
            <a:ext cx="9771797" cy="5170646"/>
          </a:xfrm>
          <a:prstGeom prst="rect">
            <a:avLst/>
          </a:prstGeom>
          <a:noFill/>
        </p:spPr>
        <p:txBody>
          <a:bodyPr wrap="square" rtlCol="0">
            <a:spAutoFit/>
          </a:bodyPr>
          <a:lstStyle/>
          <a:p>
            <a:r>
              <a:rPr lang="en-US" sz="2200" b="1" dirty="0" err="1">
                <a:latin typeface="Maiandra GD" panose="020E0502030308020204" pitchFamily="34" charset="0"/>
              </a:rPr>
              <a:t>Acordate</a:t>
            </a:r>
            <a:r>
              <a:rPr lang="en-US" sz="2200" b="1" dirty="0">
                <a:latin typeface="Maiandra GD" panose="020E0502030308020204" pitchFamily="34" charset="0"/>
              </a:rPr>
              <a:t> </a:t>
            </a:r>
            <a:r>
              <a:rPr lang="en-US" sz="2200" b="1" dirty="0" err="1">
                <a:latin typeface="Maiandra GD" panose="020E0502030308020204" pitchFamily="34" charset="0"/>
              </a:rPr>
              <a:t>por</a:t>
            </a:r>
            <a:r>
              <a:rPr lang="en-US" sz="2200" b="1" dirty="0">
                <a:latin typeface="Maiandra GD" panose="020E0502030308020204" pitchFamily="34" charset="0"/>
              </a:rPr>
              <a:t> favor </a:t>
            </a:r>
          </a:p>
          <a:p>
            <a:pPr marL="285750" indent="-285750">
              <a:buFont typeface="Wingdings" panose="05000000000000000000" pitchFamily="2" charset="2"/>
              <a:buChar char="ü"/>
            </a:pPr>
            <a:r>
              <a:rPr lang="en-US" sz="2200" dirty="0">
                <a:latin typeface="Maiandra GD" panose="020E0502030308020204" pitchFamily="34" charset="0"/>
              </a:rPr>
              <a:t>De </a:t>
            </a:r>
            <a:r>
              <a:rPr lang="en-US" sz="2200" dirty="0" err="1">
                <a:latin typeface="Maiandra GD" panose="020E0502030308020204" pitchFamily="34" charset="0"/>
              </a:rPr>
              <a:t>infundir</a:t>
            </a:r>
            <a:r>
              <a:rPr lang="en-US" sz="2200" dirty="0">
                <a:latin typeface="Maiandra GD" panose="020E0502030308020204" pitchFamily="34" charset="0"/>
              </a:rPr>
              <a:t> </a:t>
            </a:r>
            <a:r>
              <a:rPr lang="en-US" sz="2200" dirty="0" err="1">
                <a:latin typeface="Maiandra GD" panose="020E0502030308020204" pitchFamily="34" charset="0"/>
              </a:rPr>
              <a:t>responsabilidad</a:t>
            </a:r>
            <a:r>
              <a:rPr lang="en-US" sz="2200" dirty="0">
                <a:latin typeface="Maiandra GD" panose="020E0502030308020204" pitchFamily="34" charset="0"/>
              </a:rPr>
              <a:t> </a:t>
            </a:r>
            <a:r>
              <a:rPr lang="en-US" sz="2200" dirty="0" err="1">
                <a:latin typeface="Maiandra GD" panose="020E0502030308020204" pitchFamily="34" charset="0"/>
              </a:rPr>
              <a:t>en</a:t>
            </a:r>
            <a:r>
              <a:rPr lang="en-US" sz="2200" dirty="0">
                <a:latin typeface="Maiandra GD" panose="020E0502030308020204" pitchFamily="34" charset="0"/>
              </a:rPr>
              <a:t> </a:t>
            </a:r>
            <a:r>
              <a:rPr lang="en-US" sz="2200" dirty="0" err="1">
                <a:latin typeface="Maiandra GD" panose="020E0502030308020204" pitchFamily="34" charset="0"/>
              </a:rPr>
              <a:t>los</a:t>
            </a:r>
            <a:r>
              <a:rPr lang="en-US" sz="2200" dirty="0">
                <a:latin typeface="Maiandra GD" panose="020E0502030308020204" pitchFamily="34" charset="0"/>
              </a:rPr>
              <a:t> </a:t>
            </a:r>
            <a:r>
              <a:rPr lang="en-US" sz="2200" dirty="0" err="1">
                <a:latin typeface="Maiandra GD" panose="020E0502030308020204" pitchFamily="34" charset="0"/>
              </a:rPr>
              <a:t>niños</a:t>
            </a:r>
            <a:r>
              <a:rPr lang="en-US" sz="2200" dirty="0">
                <a:latin typeface="Maiandra GD" panose="020E0502030308020204" pitchFamily="34" charset="0"/>
              </a:rPr>
              <a:t> para que </a:t>
            </a:r>
            <a:r>
              <a:rPr lang="en-US" sz="2200" dirty="0" err="1">
                <a:latin typeface="Maiandra GD" panose="020E0502030308020204" pitchFamily="34" charset="0"/>
              </a:rPr>
              <a:t>ellos</a:t>
            </a:r>
            <a:r>
              <a:rPr lang="en-US" sz="2200" dirty="0">
                <a:latin typeface="Maiandra GD" panose="020E0502030308020204" pitchFamily="34" charset="0"/>
              </a:rPr>
              <a:t> se </a:t>
            </a:r>
            <a:r>
              <a:rPr lang="en-US" sz="2200" dirty="0" err="1">
                <a:latin typeface="Maiandra GD" panose="020E0502030308020204" pitchFamily="34" charset="0"/>
              </a:rPr>
              <a:t>laven</a:t>
            </a:r>
            <a:r>
              <a:rPr lang="en-US" sz="2200" dirty="0">
                <a:latin typeface="Maiandra GD" panose="020E0502030308020204" pitchFamily="34" charset="0"/>
              </a:rPr>
              <a:t> las </a:t>
            </a:r>
            <a:r>
              <a:rPr lang="en-US" sz="2200" dirty="0" err="1">
                <a:latin typeface="Maiandra GD" panose="020E0502030308020204" pitchFamily="34" charset="0"/>
              </a:rPr>
              <a:t>manos</a:t>
            </a:r>
            <a:r>
              <a:rPr lang="en-US" sz="2200" dirty="0">
                <a:latin typeface="Maiandra GD" panose="020E0502030308020204" pitchFamily="34" charset="0"/>
              </a:rPr>
              <a:t> con </a:t>
            </a:r>
            <a:r>
              <a:rPr lang="en-US" sz="2200" dirty="0" err="1">
                <a:latin typeface="Maiandra GD" panose="020E0502030308020204" pitchFamily="34" charset="0"/>
              </a:rPr>
              <a:t>agua</a:t>
            </a:r>
            <a:r>
              <a:rPr lang="en-US" sz="2200" dirty="0">
                <a:latin typeface="Maiandra GD" panose="020E0502030308020204" pitchFamily="34" charset="0"/>
              </a:rPr>
              <a:t> y </a:t>
            </a:r>
            <a:r>
              <a:rPr lang="en-US" sz="2200" dirty="0" err="1">
                <a:latin typeface="Maiandra GD" panose="020E0502030308020204" pitchFamily="34" charset="0"/>
              </a:rPr>
              <a:t>jabón</a:t>
            </a:r>
            <a:r>
              <a:rPr lang="en-US" sz="2200" dirty="0">
                <a:latin typeface="Maiandra GD" panose="020E0502030308020204" pitchFamily="34" charset="0"/>
              </a:rPr>
              <a:t> </a:t>
            </a:r>
            <a:r>
              <a:rPr lang="en-US" sz="2200" dirty="0" err="1">
                <a:latin typeface="Maiandra GD" panose="020E0502030308020204" pitchFamily="34" charset="0"/>
              </a:rPr>
              <a:t>durante</a:t>
            </a:r>
            <a:r>
              <a:rPr lang="en-US" sz="2200" dirty="0">
                <a:latin typeface="Maiandra GD" panose="020E0502030308020204" pitchFamily="34" charset="0"/>
              </a:rPr>
              <a:t> 30 </a:t>
            </a:r>
            <a:r>
              <a:rPr lang="en-US" sz="2200" dirty="0" err="1">
                <a:latin typeface="Maiandra GD" panose="020E0502030308020204" pitchFamily="34" charset="0"/>
              </a:rPr>
              <a:t>segundos</a:t>
            </a:r>
            <a:r>
              <a:rPr lang="en-US" sz="2200" dirty="0">
                <a:latin typeface="Maiandra GD" panose="020E0502030308020204" pitchFamily="34" charset="0"/>
              </a:rPr>
              <a:t>, que se </a:t>
            </a:r>
            <a:r>
              <a:rPr lang="en-US" sz="2200" dirty="0" err="1">
                <a:latin typeface="Maiandra GD" panose="020E0502030308020204" pitchFamily="34" charset="0"/>
              </a:rPr>
              <a:t>limpien</a:t>
            </a:r>
            <a:r>
              <a:rPr lang="en-US" sz="2200" dirty="0">
                <a:latin typeface="Maiandra GD" panose="020E0502030308020204" pitchFamily="34" charset="0"/>
              </a:rPr>
              <a:t> </a:t>
            </a:r>
            <a:r>
              <a:rPr lang="en-US" sz="2200" dirty="0" err="1">
                <a:latin typeface="Maiandra GD" panose="020E0502030308020204" pitchFamily="34" charset="0"/>
              </a:rPr>
              <a:t>bien</a:t>
            </a:r>
            <a:r>
              <a:rPr lang="en-US" sz="2200" dirty="0">
                <a:latin typeface="Maiandra GD" panose="020E0502030308020204" pitchFamily="34" charset="0"/>
              </a:rPr>
              <a:t> </a:t>
            </a:r>
            <a:r>
              <a:rPr lang="en-US" sz="2200" dirty="0" err="1">
                <a:latin typeface="Maiandra GD" panose="020E0502030308020204" pitchFamily="34" charset="0"/>
              </a:rPr>
              <a:t>bajo</a:t>
            </a:r>
            <a:r>
              <a:rPr lang="en-US" sz="2200" dirty="0">
                <a:latin typeface="Maiandra GD" panose="020E0502030308020204" pitchFamily="34" charset="0"/>
              </a:rPr>
              <a:t> las </a:t>
            </a:r>
            <a:r>
              <a:rPr lang="en-US" sz="2200" dirty="0" err="1">
                <a:latin typeface="Maiandra GD" panose="020E0502030308020204" pitchFamily="34" charset="0"/>
              </a:rPr>
              <a:t>uñas</a:t>
            </a:r>
            <a:endParaRPr lang="en-US" sz="2200" dirty="0">
              <a:latin typeface="Maiandra GD" panose="020E0502030308020204" pitchFamily="34" charset="0"/>
            </a:endParaRPr>
          </a:p>
          <a:p>
            <a:pPr marL="285750" indent="-285750">
              <a:buFont typeface="Wingdings" panose="05000000000000000000" pitchFamily="2" charset="2"/>
              <a:buChar char="ü"/>
            </a:pPr>
            <a:r>
              <a:rPr lang="en-US" sz="2200" dirty="0">
                <a:latin typeface="Maiandra GD" panose="020E0502030308020204" pitchFamily="34" charset="0"/>
              </a:rPr>
              <a:t>Que </a:t>
            </a:r>
            <a:r>
              <a:rPr lang="en-US" sz="2200" dirty="0" err="1">
                <a:latin typeface="Maiandra GD" panose="020E0502030308020204" pitchFamily="34" charset="0"/>
              </a:rPr>
              <a:t>deben</a:t>
            </a:r>
            <a:r>
              <a:rPr lang="en-US" sz="2200" dirty="0">
                <a:latin typeface="Maiandra GD" panose="020E0502030308020204" pitchFamily="34" charset="0"/>
              </a:rPr>
              <a:t> </a:t>
            </a:r>
            <a:r>
              <a:rPr lang="en-US" sz="2200" dirty="0" err="1">
                <a:latin typeface="Maiandra GD" panose="020E0502030308020204" pitchFamily="34" charset="0"/>
              </a:rPr>
              <a:t>usar</a:t>
            </a:r>
            <a:r>
              <a:rPr lang="en-US" sz="2200" dirty="0">
                <a:latin typeface="Maiandra GD" panose="020E0502030308020204" pitchFamily="34" charset="0"/>
              </a:rPr>
              <a:t> </a:t>
            </a:r>
            <a:r>
              <a:rPr lang="en-US" sz="2200" dirty="0" err="1">
                <a:latin typeface="Maiandra GD" panose="020E0502030308020204" pitchFamily="34" charset="0"/>
              </a:rPr>
              <a:t>tapabocas</a:t>
            </a:r>
            <a:r>
              <a:rPr lang="en-US" sz="2200" dirty="0">
                <a:latin typeface="Maiandra GD" panose="020E0502030308020204" pitchFamily="34" charset="0"/>
              </a:rPr>
              <a:t> </a:t>
            </a:r>
            <a:r>
              <a:rPr lang="en-US" sz="2200" dirty="0" err="1">
                <a:latin typeface="Maiandra GD" panose="020E0502030308020204" pitchFamily="34" charset="0"/>
              </a:rPr>
              <a:t>constantemente</a:t>
            </a:r>
            <a:r>
              <a:rPr lang="en-US" sz="2200" dirty="0">
                <a:latin typeface="Maiandra GD" panose="020E0502030308020204" pitchFamily="34" charset="0"/>
              </a:rPr>
              <a:t> de </a:t>
            </a:r>
            <a:r>
              <a:rPr lang="en-US" sz="2200" dirty="0" err="1">
                <a:latin typeface="Maiandra GD" panose="020E0502030308020204" pitchFamily="34" charset="0"/>
              </a:rPr>
              <a:t>acuerdo</a:t>
            </a:r>
            <a:r>
              <a:rPr lang="en-US" sz="2200" dirty="0">
                <a:latin typeface="Maiandra GD" panose="020E0502030308020204" pitchFamily="34" charset="0"/>
              </a:rPr>
              <a:t> a lo </a:t>
            </a:r>
            <a:r>
              <a:rPr lang="en-US" sz="2200" dirty="0" err="1">
                <a:latin typeface="Maiandra GD" panose="020E0502030308020204" pitchFamily="34" charset="0"/>
              </a:rPr>
              <a:t>recomendado</a:t>
            </a:r>
            <a:r>
              <a:rPr lang="en-US" sz="2200" dirty="0">
                <a:latin typeface="Maiandra GD" panose="020E0502030308020204" pitchFamily="34" charset="0"/>
              </a:rPr>
              <a:t> </a:t>
            </a:r>
            <a:r>
              <a:rPr lang="en-US" sz="2200" dirty="0" err="1">
                <a:latin typeface="Maiandra GD" panose="020E0502030308020204" pitchFamily="34" charset="0"/>
              </a:rPr>
              <a:t>por</a:t>
            </a:r>
            <a:r>
              <a:rPr lang="en-US" sz="2200" dirty="0">
                <a:latin typeface="Maiandra GD" panose="020E0502030308020204" pitchFamily="34" charset="0"/>
              </a:rPr>
              <a:t> la </a:t>
            </a:r>
            <a:r>
              <a:rPr lang="en-US" sz="2200" dirty="0" err="1">
                <a:latin typeface="Maiandra GD" panose="020E0502030308020204" pitchFamily="34" charset="0"/>
              </a:rPr>
              <a:t>autoridades</a:t>
            </a:r>
            <a:r>
              <a:rPr lang="en-US" sz="2200" dirty="0">
                <a:latin typeface="Maiandra GD" panose="020E0502030308020204" pitchFamily="34" charset="0"/>
              </a:rPr>
              <a:t> </a:t>
            </a:r>
            <a:r>
              <a:rPr lang="en-US" sz="2200" dirty="0" err="1">
                <a:latin typeface="Maiandra GD" panose="020E0502030308020204" pitchFamily="34" charset="0"/>
              </a:rPr>
              <a:t>médicas</a:t>
            </a:r>
            <a:r>
              <a:rPr lang="en-US" sz="2200" dirty="0">
                <a:latin typeface="Maiandra GD" panose="020E0502030308020204" pitchFamily="34" charset="0"/>
              </a:rPr>
              <a:t> </a:t>
            </a:r>
          </a:p>
          <a:p>
            <a:pPr marL="285750" indent="-285750">
              <a:buFont typeface="Wingdings" panose="05000000000000000000" pitchFamily="2" charset="2"/>
              <a:buChar char="ü"/>
            </a:pPr>
            <a:r>
              <a:rPr lang="en-US" sz="2200" dirty="0">
                <a:latin typeface="Maiandra GD" panose="020E0502030308020204" pitchFamily="34" charset="0"/>
              </a:rPr>
              <a:t>Que </a:t>
            </a:r>
            <a:r>
              <a:rPr lang="en-US" sz="2200" dirty="0" err="1">
                <a:latin typeface="Maiandra GD" panose="020E0502030308020204" pitchFamily="34" charset="0"/>
              </a:rPr>
              <a:t>deben</a:t>
            </a:r>
            <a:r>
              <a:rPr lang="en-US" sz="2200" dirty="0">
                <a:latin typeface="Maiandra GD" panose="020E0502030308020204" pitchFamily="34" charset="0"/>
              </a:rPr>
              <a:t> </a:t>
            </a:r>
            <a:r>
              <a:rPr lang="en-US" sz="2200" dirty="0" err="1">
                <a:latin typeface="Maiandra GD" panose="020E0502030308020204" pitchFamily="34" charset="0"/>
              </a:rPr>
              <a:t>guardar</a:t>
            </a:r>
            <a:r>
              <a:rPr lang="en-US" sz="2200" dirty="0">
                <a:latin typeface="Maiandra GD" panose="020E0502030308020204" pitchFamily="34" charset="0"/>
              </a:rPr>
              <a:t> </a:t>
            </a:r>
            <a:r>
              <a:rPr lang="en-US" sz="2200" dirty="0" err="1">
                <a:latin typeface="Maiandra GD" panose="020E0502030308020204" pitchFamily="34" charset="0"/>
              </a:rPr>
              <a:t>distancia</a:t>
            </a:r>
            <a:r>
              <a:rPr lang="en-US" sz="2200" dirty="0">
                <a:latin typeface="Maiandra GD" panose="020E0502030308020204" pitchFamily="34" charset="0"/>
              </a:rPr>
              <a:t> de </a:t>
            </a:r>
            <a:r>
              <a:rPr lang="en-US" sz="2200" dirty="0" err="1">
                <a:latin typeface="Maiandra GD" panose="020E0502030308020204" pitchFamily="34" charset="0"/>
              </a:rPr>
              <a:t>otras</a:t>
            </a:r>
            <a:r>
              <a:rPr lang="en-US" sz="2200" dirty="0">
                <a:latin typeface="Maiandra GD" panose="020E0502030308020204" pitchFamily="34" charset="0"/>
              </a:rPr>
              <a:t> personas. </a:t>
            </a:r>
            <a:r>
              <a:rPr lang="en-US" sz="2200" dirty="0" err="1">
                <a:latin typeface="Maiandra GD" panose="020E0502030308020204" pitchFamily="34" charset="0"/>
              </a:rPr>
              <a:t>Enseñales</a:t>
            </a:r>
            <a:r>
              <a:rPr lang="en-US" sz="2200" dirty="0">
                <a:latin typeface="Maiandra GD" panose="020E0502030308020204" pitchFamily="34" charset="0"/>
              </a:rPr>
              <a:t> </a:t>
            </a:r>
            <a:r>
              <a:rPr lang="en-US" sz="2200" dirty="0" err="1">
                <a:latin typeface="Maiandra GD" panose="020E0502030308020204" pitchFamily="34" charset="0"/>
              </a:rPr>
              <a:t>como</a:t>
            </a:r>
            <a:r>
              <a:rPr lang="en-US" sz="2200" dirty="0">
                <a:latin typeface="Maiandra GD" panose="020E0502030308020204" pitchFamily="34" charset="0"/>
              </a:rPr>
              <a:t> </a:t>
            </a:r>
            <a:r>
              <a:rPr lang="en-US" sz="2200" dirty="0" err="1">
                <a:latin typeface="Maiandra GD" panose="020E0502030308020204" pitchFamily="34" charset="0"/>
              </a:rPr>
              <a:t>pueden</a:t>
            </a:r>
            <a:r>
              <a:rPr lang="en-US" sz="2200" dirty="0">
                <a:latin typeface="Maiandra GD" panose="020E0502030308020204" pitchFamily="34" charset="0"/>
              </a:rPr>
              <a:t> </a:t>
            </a:r>
            <a:r>
              <a:rPr lang="en-US" sz="2200" dirty="0" err="1">
                <a:latin typeface="Maiandra GD" panose="020E0502030308020204" pitchFamily="34" charset="0"/>
              </a:rPr>
              <a:t>medir</a:t>
            </a:r>
            <a:r>
              <a:rPr lang="en-US" sz="2200" dirty="0">
                <a:latin typeface="Maiandra GD" panose="020E0502030308020204" pitchFamily="34" charset="0"/>
              </a:rPr>
              <a:t> </a:t>
            </a:r>
            <a:r>
              <a:rPr lang="en-US" sz="2200" dirty="0" err="1">
                <a:latin typeface="Maiandra GD" panose="020E0502030308020204" pitchFamily="34" charset="0"/>
              </a:rPr>
              <a:t>distancias</a:t>
            </a:r>
            <a:endParaRPr lang="en-US" sz="2200" dirty="0">
              <a:latin typeface="Maiandra GD" panose="020E0502030308020204" pitchFamily="34" charset="0"/>
            </a:endParaRPr>
          </a:p>
          <a:p>
            <a:pPr marL="285750" indent="-285750">
              <a:buFont typeface="Wingdings" panose="05000000000000000000" pitchFamily="2" charset="2"/>
              <a:buChar char="ü"/>
            </a:pPr>
            <a:r>
              <a:rPr lang="en-US" sz="2200" dirty="0">
                <a:latin typeface="Maiandra GD" panose="020E0502030308020204" pitchFamily="34" charset="0"/>
              </a:rPr>
              <a:t>Que no </a:t>
            </a:r>
            <a:r>
              <a:rPr lang="en-US" sz="2200" dirty="0" err="1">
                <a:latin typeface="Maiandra GD" panose="020E0502030308020204" pitchFamily="34" charset="0"/>
              </a:rPr>
              <a:t>tienen</a:t>
            </a:r>
            <a:r>
              <a:rPr lang="en-US" sz="2200" dirty="0">
                <a:latin typeface="Maiandra GD" panose="020E0502030308020204" pitchFamily="34" charset="0"/>
              </a:rPr>
              <a:t> que </a:t>
            </a:r>
            <a:r>
              <a:rPr lang="en-US" sz="2200" dirty="0" err="1">
                <a:latin typeface="Maiandra GD" panose="020E0502030308020204" pitchFamily="34" charset="0"/>
              </a:rPr>
              <a:t>salir</a:t>
            </a:r>
            <a:r>
              <a:rPr lang="en-US" sz="2200" dirty="0">
                <a:latin typeface="Maiandra GD" panose="020E0502030308020204" pitchFamily="34" charset="0"/>
              </a:rPr>
              <a:t> de la casa </a:t>
            </a:r>
            <a:r>
              <a:rPr lang="en-US" sz="2200" dirty="0" err="1">
                <a:latin typeface="Maiandra GD" panose="020E0502030308020204" pitchFamily="34" charset="0"/>
              </a:rPr>
              <a:t>si</a:t>
            </a:r>
            <a:r>
              <a:rPr lang="en-US" sz="2200" dirty="0">
                <a:latin typeface="Maiandra GD" panose="020E0502030308020204" pitchFamily="34" charset="0"/>
              </a:rPr>
              <a:t> no </a:t>
            </a:r>
            <a:r>
              <a:rPr lang="en-US" sz="2200" dirty="0" err="1">
                <a:latin typeface="Maiandra GD" panose="020E0502030308020204" pitchFamily="34" charset="0"/>
              </a:rPr>
              <a:t>es</a:t>
            </a:r>
            <a:r>
              <a:rPr lang="en-US" sz="2200" dirty="0">
                <a:latin typeface="Maiandra GD" panose="020E0502030308020204" pitchFamily="34" charset="0"/>
              </a:rPr>
              <a:t> </a:t>
            </a:r>
            <a:r>
              <a:rPr lang="en-US" sz="2200" dirty="0" err="1">
                <a:latin typeface="Maiandra GD" panose="020E0502030308020204" pitchFamily="34" charset="0"/>
              </a:rPr>
              <a:t>extremadamente</a:t>
            </a:r>
            <a:r>
              <a:rPr lang="en-US" sz="2200" dirty="0">
                <a:latin typeface="Maiandra GD" panose="020E0502030308020204" pitchFamily="34" charset="0"/>
              </a:rPr>
              <a:t> </a:t>
            </a:r>
            <a:r>
              <a:rPr lang="en-US" sz="2200" dirty="0" err="1">
                <a:latin typeface="Maiandra GD" panose="020E0502030308020204" pitchFamily="34" charset="0"/>
              </a:rPr>
              <a:t>necesario</a:t>
            </a:r>
            <a:endParaRPr lang="en-US" sz="2200" dirty="0">
              <a:latin typeface="Maiandra GD" panose="020E0502030308020204" pitchFamily="34" charset="0"/>
            </a:endParaRPr>
          </a:p>
          <a:p>
            <a:pPr marL="285750" indent="-285750">
              <a:buFont typeface="Wingdings" panose="05000000000000000000" pitchFamily="2" charset="2"/>
              <a:buChar char="ü"/>
            </a:pPr>
            <a:r>
              <a:rPr lang="en-US" sz="2200" dirty="0">
                <a:latin typeface="Maiandra GD" panose="020E0502030308020204" pitchFamily="34" charset="0"/>
              </a:rPr>
              <a:t>De </a:t>
            </a:r>
            <a:r>
              <a:rPr lang="en-US" sz="2200" dirty="0" err="1">
                <a:latin typeface="Maiandra GD" panose="020E0502030308020204" pitchFamily="34" charset="0"/>
              </a:rPr>
              <a:t>decirles</a:t>
            </a:r>
            <a:r>
              <a:rPr lang="en-US" sz="2200" dirty="0">
                <a:latin typeface="Maiandra GD" panose="020E0502030308020204" pitchFamily="34" charset="0"/>
              </a:rPr>
              <a:t> que </a:t>
            </a:r>
            <a:r>
              <a:rPr lang="en-US" sz="2200" dirty="0" err="1">
                <a:latin typeface="Maiandra GD" panose="020E0502030308020204" pitchFamily="34" charset="0"/>
              </a:rPr>
              <a:t>nadie</a:t>
            </a:r>
            <a:r>
              <a:rPr lang="en-US" sz="2200" dirty="0">
                <a:latin typeface="Maiandra GD" panose="020E0502030308020204" pitchFamily="34" charset="0"/>
              </a:rPr>
              <a:t> </a:t>
            </a:r>
            <a:r>
              <a:rPr lang="en-US" sz="2200" dirty="0" err="1">
                <a:latin typeface="Maiandra GD" panose="020E0502030308020204" pitchFamily="34" charset="0"/>
              </a:rPr>
              <a:t>debe</a:t>
            </a:r>
            <a:r>
              <a:rPr lang="en-US" sz="2200" dirty="0">
                <a:latin typeface="Maiandra GD" panose="020E0502030308020204" pitchFamily="34" charset="0"/>
              </a:rPr>
              <a:t> </a:t>
            </a:r>
            <a:r>
              <a:rPr lang="en-US" sz="2200" dirty="0" err="1">
                <a:latin typeface="Maiandra GD" panose="020E0502030308020204" pitchFamily="34" charset="0"/>
              </a:rPr>
              <a:t>tocarles</a:t>
            </a:r>
            <a:r>
              <a:rPr lang="en-US" sz="2200" dirty="0">
                <a:latin typeface="Maiandra GD" panose="020E0502030308020204" pitchFamily="34" charset="0"/>
              </a:rPr>
              <a:t> </a:t>
            </a:r>
            <a:r>
              <a:rPr lang="en-US" sz="2200" dirty="0" err="1">
                <a:latin typeface="Maiandra GD" panose="020E0502030308020204" pitchFamily="34" charset="0"/>
              </a:rPr>
              <a:t>ni</a:t>
            </a:r>
            <a:r>
              <a:rPr lang="en-US" sz="2200" dirty="0">
                <a:latin typeface="Maiandra GD" panose="020E0502030308020204" pitchFamily="34" charset="0"/>
              </a:rPr>
              <a:t> </a:t>
            </a:r>
            <a:r>
              <a:rPr lang="en-US" sz="2200" dirty="0" err="1">
                <a:latin typeface="Maiandra GD" panose="020E0502030308020204" pitchFamily="34" charset="0"/>
              </a:rPr>
              <a:t>tocar</a:t>
            </a:r>
            <a:r>
              <a:rPr lang="en-US" sz="2200" dirty="0">
                <a:latin typeface="Maiandra GD" panose="020E0502030308020204" pitchFamily="34" charset="0"/>
              </a:rPr>
              <a:t> </a:t>
            </a:r>
            <a:r>
              <a:rPr lang="en-US" sz="2200" dirty="0" err="1">
                <a:latin typeface="Maiandra GD" panose="020E0502030308020204" pitchFamily="34" charset="0"/>
              </a:rPr>
              <a:t>ninguna</a:t>
            </a:r>
            <a:r>
              <a:rPr lang="en-US" sz="2200" dirty="0">
                <a:latin typeface="Maiandra GD" panose="020E0502030308020204" pitchFamily="34" charset="0"/>
              </a:rPr>
              <a:t> parte de </a:t>
            </a:r>
            <a:r>
              <a:rPr lang="en-US" sz="2200" dirty="0" err="1">
                <a:latin typeface="Maiandra GD" panose="020E0502030308020204" pitchFamily="34" charset="0"/>
              </a:rPr>
              <a:t>su</a:t>
            </a:r>
            <a:r>
              <a:rPr lang="en-US" sz="2200" dirty="0">
                <a:latin typeface="Maiandra GD" panose="020E0502030308020204" pitchFamily="34" charset="0"/>
              </a:rPr>
              <a:t> </a:t>
            </a:r>
            <a:r>
              <a:rPr lang="en-US" sz="2200" dirty="0" err="1">
                <a:latin typeface="Maiandra GD" panose="020E0502030308020204" pitchFamily="34" charset="0"/>
              </a:rPr>
              <a:t>cuerpo</a:t>
            </a:r>
            <a:r>
              <a:rPr lang="en-US" sz="2200" dirty="0">
                <a:latin typeface="Maiandra GD" panose="020E0502030308020204" pitchFamily="34" charset="0"/>
              </a:rPr>
              <a:t> sin </a:t>
            </a:r>
            <a:r>
              <a:rPr lang="en-US" sz="2200" dirty="0" err="1">
                <a:latin typeface="Maiandra GD" panose="020E0502030308020204" pitchFamily="34" charset="0"/>
              </a:rPr>
              <a:t>su</a:t>
            </a:r>
            <a:r>
              <a:rPr lang="en-US" sz="2200" dirty="0">
                <a:latin typeface="Maiandra GD" panose="020E0502030308020204" pitchFamily="34" charset="0"/>
              </a:rPr>
              <a:t> </a:t>
            </a:r>
            <a:r>
              <a:rPr lang="en-US" sz="2200" dirty="0" err="1">
                <a:latin typeface="Maiandra GD" panose="020E0502030308020204" pitchFamily="34" charset="0"/>
              </a:rPr>
              <a:t>consentimiento</a:t>
            </a:r>
            <a:r>
              <a:rPr lang="en-US" sz="2200" dirty="0">
                <a:latin typeface="Maiandra GD" panose="020E0502030308020204" pitchFamily="34" charset="0"/>
              </a:rPr>
              <a:t> y, </a:t>
            </a:r>
            <a:r>
              <a:rPr lang="en-US" sz="2200" dirty="0" err="1">
                <a:latin typeface="Maiandra GD" panose="020E0502030308020204" pitchFamily="34" charset="0"/>
              </a:rPr>
              <a:t>menos</a:t>
            </a:r>
            <a:r>
              <a:rPr lang="en-US" sz="2200" dirty="0">
                <a:latin typeface="Maiandra GD" panose="020E0502030308020204" pitchFamily="34" charset="0"/>
              </a:rPr>
              <a:t> </a:t>
            </a:r>
            <a:r>
              <a:rPr lang="en-US" sz="2200" dirty="0" err="1">
                <a:latin typeface="Maiandra GD" panose="020E0502030308020204" pitchFamily="34" charset="0"/>
              </a:rPr>
              <a:t>aun</a:t>
            </a:r>
            <a:r>
              <a:rPr lang="en-US" sz="2200" dirty="0">
                <a:latin typeface="Maiandra GD" panose="020E0502030308020204" pitchFamily="34" charset="0"/>
              </a:rPr>
              <a:t>,  </a:t>
            </a:r>
            <a:r>
              <a:rPr lang="en-US" sz="2200" dirty="0" err="1">
                <a:latin typeface="Maiandra GD" panose="020E0502030308020204" pitchFamily="34" charset="0"/>
              </a:rPr>
              <a:t>en</a:t>
            </a:r>
            <a:r>
              <a:rPr lang="en-US" sz="2200" dirty="0">
                <a:latin typeface="Maiandra GD" panose="020E0502030308020204" pitchFamily="34" charset="0"/>
              </a:rPr>
              <a:t> </a:t>
            </a:r>
            <a:r>
              <a:rPr lang="en-US" sz="2200" dirty="0" err="1">
                <a:latin typeface="Maiandra GD" panose="020E0502030308020204" pitchFamily="34" charset="0"/>
              </a:rPr>
              <a:t>partes</a:t>
            </a:r>
            <a:r>
              <a:rPr lang="en-US" sz="2200" dirty="0">
                <a:latin typeface="Maiandra GD" panose="020E0502030308020204" pitchFamily="34" charset="0"/>
              </a:rPr>
              <a:t> </a:t>
            </a:r>
            <a:r>
              <a:rPr lang="en-US" sz="2200" dirty="0" err="1">
                <a:latin typeface="Maiandra GD" panose="020E0502030308020204" pitchFamily="34" charset="0"/>
              </a:rPr>
              <a:t>privadas</a:t>
            </a:r>
            <a:endParaRPr lang="en-US" sz="2200" dirty="0">
              <a:latin typeface="Maiandra GD" panose="020E0502030308020204" pitchFamily="34" charset="0"/>
            </a:endParaRPr>
          </a:p>
          <a:p>
            <a:pPr marL="285750" indent="-285750">
              <a:buFont typeface="Wingdings" panose="05000000000000000000" pitchFamily="2" charset="2"/>
              <a:buChar char="ü"/>
            </a:pPr>
            <a:r>
              <a:rPr lang="es-PY" sz="2200" dirty="0">
                <a:latin typeface="Maiandra GD" panose="020E0502030308020204" pitchFamily="34" charset="0"/>
              </a:rPr>
              <a:t>De agradecer por lo que tienen y al mismo tiempo, reconocer que la situación por la que estamos pasando puede resultar difícil</a:t>
            </a:r>
          </a:p>
          <a:p>
            <a:pPr marL="285750" indent="-285750">
              <a:buFont typeface="Wingdings" panose="05000000000000000000" pitchFamily="2" charset="2"/>
              <a:buChar char="ü"/>
            </a:pPr>
            <a:r>
              <a:rPr lang="es-PY" sz="2200" dirty="0">
                <a:latin typeface="Maiandra GD" panose="020E0502030308020204" pitchFamily="34" charset="0"/>
              </a:rPr>
              <a:t>De hablar tranquilamente a los niños, con voz moderada</a:t>
            </a:r>
          </a:p>
          <a:p>
            <a:pPr marL="285750" indent="-285750">
              <a:buFont typeface="Wingdings" panose="05000000000000000000" pitchFamily="2" charset="2"/>
              <a:buChar char="ü"/>
            </a:pPr>
            <a:r>
              <a:rPr lang="es-PY" sz="2200" dirty="0">
                <a:latin typeface="Maiandra GD" panose="020E0502030308020204" pitchFamily="34" charset="0"/>
              </a:rPr>
              <a:t>Que para los niños esta situación también es nueva, por lo que es necesario comprenderse mutuamente, sin agredirse</a:t>
            </a:r>
            <a:endParaRPr lang="es-PY" sz="2200" dirty="0"/>
          </a:p>
        </p:txBody>
      </p:sp>
    </p:spTree>
    <p:extLst>
      <p:ext uri="{BB962C8B-B14F-4D97-AF65-F5344CB8AC3E}">
        <p14:creationId xmlns:p14="http://schemas.microsoft.com/office/powerpoint/2010/main" val="4124808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120239"/>
            <a:ext cx="12192000" cy="2312126"/>
          </a:xfrm>
          <a:prstGeom prst="rect">
            <a:avLst/>
          </a:prstGeom>
        </p:spPr>
      </p:pic>
      <p:sp>
        <p:nvSpPr>
          <p:cNvPr id="3" name="Subtítulo 2"/>
          <p:cNvSpPr>
            <a:spLocks noGrp="1"/>
          </p:cNvSpPr>
          <p:nvPr>
            <p:ph type="subTitle" idx="1"/>
          </p:nvPr>
        </p:nvSpPr>
        <p:spPr>
          <a:xfrm>
            <a:off x="222912" y="1394402"/>
            <a:ext cx="10140287" cy="2247034"/>
          </a:xfrm>
        </p:spPr>
        <p:txBody>
          <a:bodyPr>
            <a:normAutofit/>
          </a:bodyPr>
          <a:lstStyle/>
          <a:p>
            <a:pPr algn="l"/>
            <a:r>
              <a:rPr lang="es-PY" sz="2200" b="1" dirty="0">
                <a:latin typeface="Maiandra GD" panose="020E0502030308020204" pitchFamily="34" charset="0"/>
              </a:rPr>
              <a:t>Es importante</a:t>
            </a:r>
          </a:p>
          <a:p>
            <a:pPr marL="342900" indent="-342900" algn="l">
              <a:buFont typeface="Wingdings" panose="05000000000000000000" pitchFamily="2" charset="2"/>
              <a:buChar char="ü"/>
            </a:pPr>
            <a:r>
              <a:rPr lang="es-PY" sz="2200" dirty="0">
                <a:latin typeface="Maiandra GD" panose="020E0502030308020204" pitchFamily="34" charset="0"/>
              </a:rPr>
              <a:t>Reconocer que los niños pueden estar inquietos, preocupados, tristes, con miedo</a:t>
            </a:r>
          </a:p>
          <a:p>
            <a:pPr marL="342900" indent="-342900" algn="l">
              <a:buFont typeface="Wingdings" panose="05000000000000000000" pitchFamily="2" charset="2"/>
              <a:buChar char="ü"/>
            </a:pPr>
            <a:r>
              <a:rPr lang="es-PY" sz="2200" dirty="0">
                <a:latin typeface="Maiandra GD" panose="020E0502030308020204" pitchFamily="34" charset="0"/>
              </a:rPr>
              <a:t>Hablar con los niños acerca de la importancia de cuidar nuestra salud, que incluye, usar tapabocas, lavarse las manos, y  jugar solamente en casa, no salir si no es necesario</a:t>
            </a:r>
          </a:p>
          <a:p>
            <a:endParaRPr lang="es-PY" dirty="0"/>
          </a:p>
        </p:txBody>
      </p:sp>
      <p:pic>
        <p:nvPicPr>
          <p:cNvPr id="5" name="Imagen 4"/>
          <p:cNvPicPr>
            <a:picLocks noChangeAspect="1"/>
          </p:cNvPicPr>
          <p:nvPr/>
        </p:nvPicPr>
        <p:blipFill>
          <a:blip r:embed="rId3"/>
          <a:stretch>
            <a:fillRect/>
          </a:stretch>
        </p:blipFill>
        <p:spPr>
          <a:xfrm>
            <a:off x="1" y="6254444"/>
            <a:ext cx="12192000" cy="603556"/>
          </a:xfrm>
          <a:prstGeom prst="rect">
            <a:avLst/>
          </a:prstGeom>
        </p:spPr>
      </p:pic>
      <p:sp>
        <p:nvSpPr>
          <p:cNvPr id="7" name="Subtítulo 2"/>
          <p:cNvSpPr txBox="1">
            <a:spLocks/>
          </p:cNvSpPr>
          <p:nvPr/>
        </p:nvSpPr>
        <p:spPr>
          <a:xfrm>
            <a:off x="222913" y="3641436"/>
            <a:ext cx="11969087" cy="282024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err="1">
                <a:latin typeface="Maiandra GD" panose="020E0502030308020204" pitchFamily="34" charset="0"/>
              </a:rPr>
              <a:t>Recordá</a:t>
            </a:r>
            <a:r>
              <a:rPr lang="en-US" b="1" dirty="0">
                <a:latin typeface="Maiandra GD" panose="020E0502030308020204" pitchFamily="34" charset="0"/>
              </a:rPr>
              <a:t>: </a:t>
            </a:r>
          </a:p>
          <a:p>
            <a:pPr marL="342900" indent="-342900" algn="l">
              <a:buFont typeface="Wingdings" panose="05000000000000000000" pitchFamily="2" charset="2"/>
              <a:buChar char="ü"/>
            </a:pPr>
            <a:r>
              <a:rPr lang="en-US" dirty="0">
                <a:latin typeface="Maiandra GD" panose="020E0502030308020204" pitchFamily="34" charset="0"/>
              </a:rPr>
              <a:t>No </a:t>
            </a:r>
            <a:r>
              <a:rPr lang="en-US" dirty="0" err="1">
                <a:latin typeface="Maiandra GD" panose="020E0502030308020204" pitchFamily="34" charset="0"/>
              </a:rPr>
              <a:t>fumar</a:t>
            </a:r>
            <a:r>
              <a:rPr lang="en-US" dirty="0">
                <a:latin typeface="Maiandra GD" panose="020E0502030308020204" pitchFamily="34" charset="0"/>
              </a:rPr>
              <a:t> </a:t>
            </a:r>
            <a:r>
              <a:rPr lang="en-US" dirty="0" err="1">
                <a:latin typeface="Maiandra GD" panose="020E0502030308020204" pitchFamily="34" charset="0"/>
              </a:rPr>
              <a:t>cerca</a:t>
            </a:r>
            <a:r>
              <a:rPr lang="en-US" dirty="0">
                <a:latin typeface="Maiandra GD" panose="020E0502030308020204" pitchFamily="34" charset="0"/>
              </a:rPr>
              <a:t> de </a:t>
            </a:r>
            <a:r>
              <a:rPr lang="en-US" dirty="0" err="1">
                <a:latin typeface="Maiandra GD" panose="020E0502030308020204" pitchFamily="34" charset="0"/>
              </a:rPr>
              <a:t>los</a:t>
            </a:r>
            <a:r>
              <a:rPr lang="en-US" dirty="0">
                <a:latin typeface="Maiandra GD" panose="020E0502030308020204" pitchFamily="34" charset="0"/>
              </a:rPr>
              <a:t> </a:t>
            </a:r>
            <a:r>
              <a:rPr lang="en-US" dirty="0" err="1">
                <a:latin typeface="Maiandra GD" panose="020E0502030308020204" pitchFamily="34" charset="0"/>
              </a:rPr>
              <a:t>niños</a:t>
            </a:r>
            <a:endParaRPr lang="en-US" dirty="0">
              <a:latin typeface="Maiandra GD" panose="020E0502030308020204" pitchFamily="34" charset="0"/>
            </a:endParaRPr>
          </a:p>
          <a:p>
            <a:pPr marL="342900" indent="-342900" algn="l">
              <a:buFont typeface="Wingdings" panose="05000000000000000000" pitchFamily="2" charset="2"/>
              <a:buChar char="ü"/>
            </a:pPr>
            <a:r>
              <a:rPr lang="en-US" dirty="0">
                <a:latin typeface="Maiandra GD" panose="020E0502030308020204" pitchFamily="34" charset="0"/>
              </a:rPr>
              <a:t>Si </a:t>
            </a:r>
            <a:r>
              <a:rPr lang="en-US" dirty="0" err="1">
                <a:latin typeface="Maiandra GD" panose="020E0502030308020204" pitchFamily="34" charset="0"/>
              </a:rPr>
              <a:t>usás</a:t>
            </a:r>
            <a:r>
              <a:rPr lang="en-US" dirty="0">
                <a:latin typeface="Maiandra GD" panose="020E0502030308020204" pitchFamily="34" charset="0"/>
              </a:rPr>
              <a:t> alcohol, </a:t>
            </a:r>
            <a:r>
              <a:rPr lang="en-US" dirty="0" err="1">
                <a:latin typeface="Maiandra GD" panose="020E0502030308020204" pitchFamily="34" charset="0"/>
              </a:rPr>
              <a:t>tabaco</a:t>
            </a:r>
            <a:r>
              <a:rPr lang="en-US" dirty="0">
                <a:latin typeface="Maiandra GD" panose="020E0502030308020204" pitchFamily="34" charset="0"/>
              </a:rPr>
              <a:t>, marihuana u </a:t>
            </a:r>
            <a:r>
              <a:rPr lang="en-US" dirty="0" err="1">
                <a:latin typeface="Maiandra GD" panose="020E0502030308020204" pitchFamily="34" charset="0"/>
              </a:rPr>
              <a:t>otras</a:t>
            </a:r>
            <a:r>
              <a:rPr lang="en-US" dirty="0">
                <a:latin typeface="Maiandra GD" panose="020E0502030308020204" pitchFamily="34" charset="0"/>
              </a:rPr>
              <a:t> </a:t>
            </a:r>
            <a:r>
              <a:rPr lang="en-US" dirty="0" err="1">
                <a:latin typeface="Maiandra GD" panose="020E0502030308020204" pitchFamily="34" charset="0"/>
              </a:rPr>
              <a:t>drogas</a:t>
            </a:r>
            <a:r>
              <a:rPr lang="en-US" dirty="0">
                <a:latin typeface="Maiandra GD" panose="020E0502030308020204" pitchFamily="34" charset="0"/>
              </a:rPr>
              <a:t>, </a:t>
            </a:r>
            <a:r>
              <a:rPr lang="en-US" dirty="0" err="1">
                <a:latin typeface="Maiandra GD" panose="020E0502030308020204" pitchFamily="34" charset="0"/>
              </a:rPr>
              <a:t>comunicate</a:t>
            </a:r>
            <a:r>
              <a:rPr lang="en-US" dirty="0">
                <a:latin typeface="Maiandra GD" panose="020E0502030308020204" pitchFamily="34" charset="0"/>
              </a:rPr>
              <a:t> con </a:t>
            </a:r>
            <a:r>
              <a:rPr lang="en-US" dirty="0" err="1">
                <a:latin typeface="Maiandra GD" panose="020E0502030308020204" pitchFamily="34" charset="0"/>
              </a:rPr>
              <a:t>nosotros</a:t>
            </a:r>
            <a:r>
              <a:rPr lang="en-US" dirty="0">
                <a:latin typeface="Maiandra GD" panose="020E0502030308020204" pitchFamily="34" charset="0"/>
              </a:rPr>
              <a:t> </a:t>
            </a:r>
            <a:r>
              <a:rPr lang="en-US" dirty="0" err="1">
                <a:latin typeface="Maiandra GD" panose="020E0502030308020204" pitchFamily="34" charset="0"/>
              </a:rPr>
              <a:t>en</a:t>
            </a:r>
            <a:r>
              <a:rPr lang="en-US" dirty="0">
                <a:latin typeface="Maiandra GD" panose="020E0502030308020204" pitchFamily="34" charset="0"/>
              </a:rPr>
              <a:t> Proyectos de Vida al 0991929032, </a:t>
            </a:r>
            <a:r>
              <a:rPr lang="en-US" dirty="0" err="1">
                <a:latin typeface="Maiandra GD" panose="020E0502030308020204" pitchFamily="34" charset="0"/>
              </a:rPr>
              <a:t>podemos</a:t>
            </a:r>
            <a:r>
              <a:rPr lang="en-US" dirty="0">
                <a:latin typeface="Maiandra GD" panose="020E0502030308020204" pitchFamily="34" charset="0"/>
              </a:rPr>
              <a:t> </a:t>
            </a:r>
            <a:r>
              <a:rPr lang="en-US" dirty="0" err="1">
                <a:latin typeface="Maiandra GD" panose="020E0502030308020204" pitchFamily="34" charset="0"/>
              </a:rPr>
              <a:t>apoyarte</a:t>
            </a:r>
            <a:r>
              <a:rPr lang="en-US" dirty="0">
                <a:latin typeface="Maiandra GD" panose="020E0502030308020204" pitchFamily="34" charset="0"/>
              </a:rPr>
              <a:t> </a:t>
            </a:r>
            <a:r>
              <a:rPr lang="en-US" dirty="0" err="1">
                <a:latin typeface="Maiandra GD" panose="020E0502030308020204" pitchFamily="34" charset="0"/>
              </a:rPr>
              <a:t>en</a:t>
            </a:r>
            <a:r>
              <a:rPr lang="en-US" dirty="0">
                <a:latin typeface="Maiandra GD" panose="020E0502030308020204" pitchFamily="34" charset="0"/>
              </a:rPr>
              <a:t> </a:t>
            </a:r>
            <a:r>
              <a:rPr lang="en-US" dirty="0" err="1">
                <a:latin typeface="Maiandra GD" panose="020E0502030308020204" pitchFamily="34" charset="0"/>
              </a:rPr>
              <a:t>tus</a:t>
            </a:r>
            <a:r>
              <a:rPr lang="en-US" dirty="0">
                <a:latin typeface="Maiandra GD" panose="020E0502030308020204" pitchFamily="34" charset="0"/>
              </a:rPr>
              <a:t> </a:t>
            </a:r>
            <a:r>
              <a:rPr lang="en-US" dirty="0" err="1">
                <a:latin typeface="Maiandra GD" panose="020E0502030308020204" pitchFamily="34" charset="0"/>
              </a:rPr>
              <a:t>esfuerzos</a:t>
            </a:r>
            <a:r>
              <a:rPr lang="en-US" dirty="0">
                <a:latin typeface="Maiandra GD" panose="020E0502030308020204" pitchFamily="34" charset="0"/>
              </a:rPr>
              <a:t> de </a:t>
            </a:r>
            <a:r>
              <a:rPr lang="en-US" dirty="0" err="1">
                <a:latin typeface="Maiandra GD" panose="020E0502030308020204" pitchFamily="34" charset="0"/>
              </a:rPr>
              <a:t>dejar</a:t>
            </a:r>
            <a:r>
              <a:rPr lang="en-US" dirty="0">
                <a:latin typeface="Maiandra GD" panose="020E0502030308020204" pitchFamily="34" charset="0"/>
              </a:rPr>
              <a:t> las </a:t>
            </a:r>
            <a:r>
              <a:rPr lang="en-US" dirty="0" err="1">
                <a:latin typeface="Maiandra GD" panose="020E0502030308020204" pitchFamily="34" charset="0"/>
              </a:rPr>
              <a:t>drogas</a:t>
            </a:r>
            <a:endParaRPr lang="en-US" dirty="0">
              <a:latin typeface="Maiandra GD" panose="020E0502030308020204" pitchFamily="34" charset="0"/>
            </a:endParaRPr>
          </a:p>
          <a:p>
            <a:pPr marL="342900" indent="-342900" algn="l">
              <a:buFont typeface="Wingdings" panose="05000000000000000000" pitchFamily="2" charset="2"/>
              <a:buChar char="ü"/>
            </a:pPr>
            <a:r>
              <a:rPr lang="en-US" dirty="0">
                <a:latin typeface="Maiandra GD" panose="020E0502030308020204" pitchFamily="34" charset="0"/>
              </a:rPr>
              <a:t>No tires </a:t>
            </a:r>
            <a:r>
              <a:rPr lang="en-US" dirty="0" err="1">
                <a:latin typeface="Maiandra GD" panose="020E0502030308020204" pitchFamily="34" charset="0"/>
              </a:rPr>
              <a:t>colillas</a:t>
            </a:r>
            <a:r>
              <a:rPr lang="en-US" dirty="0">
                <a:latin typeface="Maiandra GD" panose="020E0502030308020204" pitchFamily="34" charset="0"/>
              </a:rPr>
              <a:t> de cigarillos </a:t>
            </a:r>
            <a:r>
              <a:rPr lang="en-US" dirty="0" err="1">
                <a:latin typeface="Maiandra GD" panose="020E0502030308020204" pitchFamily="34" charset="0"/>
              </a:rPr>
              <a:t>en</a:t>
            </a:r>
            <a:r>
              <a:rPr lang="en-US" dirty="0">
                <a:latin typeface="Maiandra GD" panose="020E0502030308020204" pitchFamily="34" charset="0"/>
              </a:rPr>
              <a:t> </a:t>
            </a:r>
            <a:r>
              <a:rPr lang="en-US" dirty="0" err="1">
                <a:latin typeface="Maiandra GD" panose="020E0502030308020204" pitchFamily="34" charset="0"/>
              </a:rPr>
              <a:t>lugares</a:t>
            </a:r>
            <a:r>
              <a:rPr lang="en-US" dirty="0">
                <a:latin typeface="Maiandra GD" panose="020E0502030308020204" pitchFamily="34" charset="0"/>
              </a:rPr>
              <a:t> </a:t>
            </a:r>
            <a:r>
              <a:rPr lang="en-US" dirty="0" err="1">
                <a:latin typeface="Maiandra GD" panose="020E0502030308020204" pitchFamily="34" charset="0"/>
              </a:rPr>
              <a:t>donde</a:t>
            </a:r>
            <a:r>
              <a:rPr lang="en-US" dirty="0">
                <a:latin typeface="Maiandra GD" panose="020E0502030308020204" pitchFamily="34" charset="0"/>
              </a:rPr>
              <a:t> </a:t>
            </a:r>
            <a:r>
              <a:rPr lang="en-US" dirty="0" err="1">
                <a:latin typeface="Maiandra GD" panose="020E0502030308020204" pitchFamily="34" charset="0"/>
              </a:rPr>
              <a:t>los</a:t>
            </a:r>
            <a:r>
              <a:rPr lang="en-US" dirty="0">
                <a:latin typeface="Maiandra GD" panose="020E0502030308020204" pitchFamily="34" charset="0"/>
              </a:rPr>
              <a:t> </a:t>
            </a:r>
            <a:r>
              <a:rPr lang="en-US" dirty="0" err="1">
                <a:latin typeface="Maiandra GD" panose="020E0502030308020204" pitchFamily="34" charset="0"/>
              </a:rPr>
              <a:t>niños</a:t>
            </a:r>
            <a:r>
              <a:rPr lang="en-US" dirty="0">
                <a:latin typeface="Maiandra GD" panose="020E0502030308020204" pitchFamily="34" charset="0"/>
              </a:rPr>
              <a:t> </a:t>
            </a:r>
            <a:r>
              <a:rPr lang="en-US" dirty="0" err="1">
                <a:latin typeface="Maiandra GD" panose="020E0502030308020204" pitchFamily="34" charset="0"/>
              </a:rPr>
              <a:t>pueden</a:t>
            </a:r>
            <a:r>
              <a:rPr lang="en-US" dirty="0">
                <a:latin typeface="Maiandra GD" panose="020E0502030308020204" pitchFamily="34" charset="0"/>
              </a:rPr>
              <a:t> </a:t>
            </a:r>
            <a:r>
              <a:rPr lang="en-US" dirty="0" err="1">
                <a:latin typeface="Maiandra GD" panose="020E0502030308020204" pitchFamily="34" charset="0"/>
              </a:rPr>
              <a:t>alzar</a:t>
            </a:r>
            <a:r>
              <a:rPr lang="en-US" dirty="0">
                <a:latin typeface="Maiandra GD" panose="020E0502030308020204" pitchFamily="34" charset="0"/>
              </a:rPr>
              <a:t> y </a:t>
            </a:r>
            <a:r>
              <a:rPr lang="en-US" dirty="0" err="1">
                <a:latin typeface="Maiandra GD" panose="020E0502030308020204" pitchFamily="34" charset="0"/>
              </a:rPr>
              <a:t>fumar</a:t>
            </a:r>
            <a:endParaRPr lang="en-US" dirty="0">
              <a:latin typeface="Maiandra GD" panose="020E0502030308020204" pitchFamily="34" charset="0"/>
            </a:endParaRPr>
          </a:p>
          <a:p>
            <a:pPr marL="342900" indent="-342900" algn="l">
              <a:buFont typeface="Wingdings" panose="05000000000000000000" pitchFamily="2" charset="2"/>
              <a:buChar char="ü"/>
            </a:pPr>
            <a:r>
              <a:rPr lang="en-US" dirty="0">
                <a:latin typeface="Maiandra GD" panose="020E0502030308020204" pitchFamily="34" charset="0"/>
              </a:rPr>
              <a:t>No </a:t>
            </a:r>
            <a:r>
              <a:rPr lang="en-US" dirty="0" err="1">
                <a:latin typeface="Maiandra GD" panose="020E0502030308020204" pitchFamily="34" charset="0"/>
              </a:rPr>
              <a:t>dejes</a:t>
            </a:r>
            <a:r>
              <a:rPr lang="en-US" dirty="0">
                <a:latin typeface="Maiandra GD" panose="020E0502030308020204" pitchFamily="34" charset="0"/>
              </a:rPr>
              <a:t> alcohol al </a:t>
            </a:r>
            <a:r>
              <a:rPr lang="en-US" dirty="0" err="1">
                <a:latin typeface="Maiandra GD" panose="020E0502030308020204" pitchFamily="34" charset="0"/>
              </a:rPr>
              <a:t>alcance</a:t>
            </a:r>
            <a:r>
              <a:rPr lang="en-US" dirty="0">
                <a:latin typeface="Maiandra GD" panose="020E0502030308020204" pitchFamily="34" charset="0"/>
              </a:rPr>
              <a:t> de </a:t>
            </a:r>
            <a:r>
              <a:rPr lang="en-US" dirty="0" err="1">
                <a:latin typeface="Maiandra GD" panose="020E0502030308020204" pitchFamily="34" charset="0"/>
              </a:rPr>
              <a:t>los</a:t>
            </a:r>
            <a:r>
              <a:rPr lang="en-US" dirty="0">
                <a:latin typeface="Maiandra GD" panose="020E0502030308020204" pitchFamily="34" charset="0"/>
              </a:rPr>
              <a:t> </a:t>
            </a:r>
            <a:r>
              <a:rPr lang="en-US" dirty="0" err="1">
                <a:latin typeface="Maiandra GD" panose="020E0502030308020204" pitchFamily="34" charset="0"/>
              </a:rPr>
              <a:t>niños</a:t>
            </a:r>
            <a:endParaRPr lang="en-US" dirty="0">
              <a:latin typeface="Maiandra GD" panose="020E0502030308020204" pitchFamily="34" charset="0"/>
            </a:endParaRPr>
          </a:p>
          <a:p>
            <a:pPr marL="342900" indent="-342900" algn="l">
              <a:buFont typeface="Wingdings" panose="05000000000000000000" pitchFamily="2" charset="2"/>
              <a:buChar char="ü"/>
            </a:pPr>
            <a:r>
              <a:rPr lang="en-US" dirty="0">
                <a:latin typeface="Maiandra GD" panose="020E0502030308020204" pitchFamily="34" charset="0"/>
              </a:rPr>
              <a:t>No uses </a:t>
            </a:r>
            <a:r>
              <a:rPr lang="en-US" dirty="0" err="1">
                <a:latin typeface="Maiandra GD" panose="020E0502030308020204" pitchFamily="34" charset="0"/>
              </a:rPr>
              <a:t>drogas</a:t>
            </a:r>
            <a:r>
              <a:rPr lang="en-US" dirty="0">
                <a:latin typeface="Maiandra GD" panose="020E0502030308020204" pitchFamily="34" charset="0"/>
              </a:rPr>
              <a:t> </a:t>
            </a:r>
            <a:r>
              <a:rPr lang="en-US" dirty="0" err="1">
                <a:latin typeface="Maiandra GD" panose="020E0502030308020204" pitchFamily="34" charset="0"/>
              </a:rPr>
              <a:t>cerca</a:t>
            </a:r>
            <a:r>
              <a:rPr lang="en-US" dirty="0">
                <a:latin typeface="Maiandra GD" panose="020E0502030308020204" pitchFamily="34" charset="0"/>
              </a:rPr>
              <a:t> de </a:t>
            </a:r>
            <a:r>
              <a:rPr lang="en-US" dirty="0" err="1">
                <a:latin typeface="Maiandra GD" panose="020E0502030308020204" pitchFamily="34" charset="0"/>
              </a:rPr>
              <a:t>los</a:t>
            </a:r>
            <a:r>
              <a:rPr lang="en-US" dirty="0">
                <a:latin typeface="Maiandra GD" panose="020E0502030308020204" pitchFamily="34" charset="0"/>
              </a:rPr>
              <a:t> </a:t>
            </a:r>
            <a:r>
              <a:rPr lang="en-US" dirty="0" err="1">
                <a:latin typeface="Maiandra GD" panose="020E0502030308020204" pitchFamily="34" charset="0"/>
              </a:rPr>
              <a:t>niños</a:t>
            </a:r>
            <a:endParaRPr lang="en-US" dirty="0">
              <a:latin typeface="Maiandra GD" panose="020E0502030308020204" pitchFamily="34" charset="0"/>
            </a:endParaRPr>
          </a:p>
          <a:p>
            <a:endParaRPr lang="es-PY" dirty="0"/>
          </a:p>
        </p:txBody>
      </p:sp>
    </p:spTree>
    <p:extLst>
      <p:ext uri="{BB962C8B-B14F-4D97-AF65-F5344CB8AC3E}">
        <p14:creationId xmlns:p14="http://schemas.microsoft.com/office/powerpoint/2010/main" val="1832188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4717" y="0"/>
            <a:ext cx="12192000" cy="2312126"/>
          </a:xfrm>
          <a:prstGeom prst="rect">
            <a:avLst/>
          </a:prstGeom>
        </p:spPr>
      </p:pic>
      <p:pic>
        <p:nvPicPr>
          <p:cNvPr id="5" name="Imagen 4"/>
          <p:cNvPicPr>
            <a:picLocks noChangeAspect="1"/>
          </p:cNvPicPr>
          <p:nvPr/>
        </p:nvPicPr>
        <p:blipFill>
          <a:blip r:embed="rId3"/>
          <a:stretch>
            <a:fillRect/>
          </a:stretch>
        </p:blipFill>
        <p:spPr>
          <a:xfrm>
            <a:off x="1" y="6254444"/>
            <a:ext cx="12192000" cy="603556"/>
          </a:xfrm>
          <a:prstGeom prst="rect">
            <a:avLst/>
          </a:prstGeom>
        </p:spPr>
      </p:pic>
      <p:sp>
        <p:nvSpPr>
          <p:cNvPr id="6" name="2 CuadroTexto"/>
          <p:cNvSpPr txBox="1">
            <a:spLocks/>
          </p:cNvSpPr>
          <p:nvPr/>
        </p:nvSpPr>
        <p:spPr>
          <a:xfrm>
            <a:off x="319585" y="1384022"/>
            <a:ext cx="10515600" cy="4975721"/>
          </a:xfrm>
          <a:prstGeom prst="rect">
            <a:avLst/>
          </a:prstGeom>
          <a:noFill/>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b="1" dirty="0" err="1">
                <a:latin typeface="Maiandra GD" panose="020E0502030308020204" pitchFamily="34" charset="0"/>
              </a:rPr>
              <a:t>Mantener</a:t>
            </a:r>
            <a:r>
              <a:rPr lang="en-US" sz="2000" b="1" dirty="0">
                <a:latin typeface="Maiandra GD" panose="020E0502030308020204" pitchFamily="34" charset="0"/>
              </a:rPr>
              <a:t> el </a:t>
            </a:r>
            <a:r>
              <a:rPr lang="en-US" sz="2000" b="1" dirty="0" err="1">
                <a:latin typeface="Maiandra GD" panose="020E0502030308020204" pitchFamily="34" charset="0"/>
              </a:rPr>
              <a:t>cuerpo</a:t>
            </a:r>
            <a:r>
              <a:rPr lang="en-US" sz="2000" b="1" dirty="0">
                <a:latin typeface="Maiandra GD" panose="020E0502030308020204" pitchFamily="34" charset="0"/>
              </a:rPr>
              <a:t> y la </a:t>
            </a:r>
            <a:r>
              <a:rPr lang="en-US" sz="2000" b="1" dirty="0" err="1">
                <a:latin typeface="Maiandra GD" panose="020E0502030308020204" pitchFamily="34" charset="0"/>
              </a:rPr>
              <a:t>mente</a:t>
            </a:r>
            <a:r>
              <a:rPr lang="en-US" sz="2000" b="1" dirty="0">
                <a:latin typeface="Maiandra GD" panose="020E0502030308020204" pitchFamily="34" charset="0"/>
              </a:rPr>
              <a:t> </a:t>
            </a:r>
            <a:r>
              <a:rPr lang="en-US" sz="2000" b="1" dirty="0" err="1">
                <a:latin typeface="Maiandra GD" panose="020E0502030308020204" pitchFamily="34" charset="0"/>
              </a:rPr>
              <a:t>sana</a:t>
            </a:r>
            <a:r>
              <a:rPr lang="en-US" sz="2000" b="1" dirty="0">
                <a:latin typeface="Maiandra GD" panose="020E0502030308020204" pitchFamily="34" charset="0"/>
              </a:rPr>
              <a:t> </a:t>
            </a:r>
          </a:p>
          <a:p>
            <a:pPr algn="l">
              <a:buFont typeface="Wingdings" panose="05000000000000000000" pitchFamily="2" charset="2"/>
              <a:buChar char="ü"/>
            </a:pPr>
            <a:r>
              <a:rPr lang="en-US" sz="2000" dirty="0">
                <a:latin typeface="Maiandra GD" panose="020E0502030308020204" pitchFamily="34" charset="0"/>
              </a:rPr>
              <a:t>Comer </a:t>
            </a:r>
            <a:r>
              <a:rPr lang="en-US" sz="2000" dirty="0" err="1">
                <a:latin typeface="Maiandra GD" panose="020E0502030308020204" pitchFamily="34" charset="0"/>
              </a:rPr>
              <a:t>alimentos</a:t>
            </a:r>
            <a:r>
              <a:rPr lang="en-US" sz="2000" dirty="0">
                <a:latin typeface="Maiandra GD" panose="020E0502030308020204" pitchFamily="34" charset="0"/>
              </a:rPr>
              <a:t> que </a:t>
            </a:r>
            <a:r>
              <a:rPr lang="en-US" sz="2000" dirty="0" err="1">
                <a:latin typeface="Maiandra GD" panose="020E0502030308020204" pitchFamily="34" charset="0"/>
              </a:rPr>
              <a:t>nos</a:t>
            </a:r>
            <a:r>
              <a:rPr lang="en-US" sz="2000" dirty="0">
                <a:latin typeface="Maiandra GD" panose="020E0502030308020204" pitchFamily="34" charset="0"/>
              </a:rPr>
              <a:t> </a:t>
            </a:r>
            <a:r>
              <a:rPr lang="en-US" sz="2000" dirty="0" err="1">
                <a:latin typeface="Maiandra GD" panose="020E0502030308020204" pitchFamily="34" charset="0"/>
              </a:rPr>
              <a:t>ayudan</a:t>
            </a:r>
            <a:r>
              <a:rPr lang="en-US" sz="2000" dirty="0">
                <a:latin typeface="Maiandra GD" panose="020E0502030308020204" pitchFamily="34" charset="0"/>
              </a:rPr>
              <a:t> a </a:t>
            </a:r>
            <a:r>
              <a:rPr lang="en-US" sz="2000" dirty="0" err="1">
                <a:latin typeface="Maiandra GD" panose="020E0502030308020204" pitchFamily="34" charset="0"/>
              </a:rPr>
              <a:t>mantener</a:t>
            </a:r>
            <a:r>
              <a:rPr lang="en-US" sz="2000" dirty="0">
                <a:latin typeface="Maiandra GD" panose="020E0502030308020204" pitchFamily="34" charset="0"/>
              </a:rPr>
              <a:t> las </a:t>
            </a:r>
            <a:r>
              <a:rPr lang="en-US" sz="2000" dirty="0" err="1">
                <a:latin typeface="Maiandra GD" panose="020E0502030308020204" pitchFamily="34" charset="0"/>
              </a:rPr>
              <a:t>defensas</a:t>
            </a:r>
            <a:r>
              <a:rPr lang="en-US" sz="2000" dirty="0">
                <a:latin typeface="Maiandra GD" panose="020E0502030308020204" pitchFamily="34" charset="0"/>
              </a:rPr>
              <a:t> </a:t>
            </a:r>
            <a:r>
              <a:rPr lang="en-US" sz="2000" dirty="0" err="1">
                <a:latin typeface="Maiandra GD" panose="020E0502030308020204" pitchFamily="34" charset="0"/>
              </a:rPr>
              <a:t>como</a:t>
            </a:r>
            <a:r>
              <a:rPr lang="en-US" sz="2000" dirty="0">
                <a:latin typeface="Maiandra GD" panose="020E0502030308020204" pitchFamily="34" charset="0"/>
              </a:rPr>
              <a:t> </a:t>
            </a:r>
            <a:r>
              <a:rPr lang="en-US" sz="2000" dirty="0" err="1">
                <a:latin typeface="Maiandra GD" panose="020E0502030308020204" pitchFamily="34" charset="0"/>
              </a:rPr>
              <a:t>frutas</a:t>
            </a:r>
            <a:r>
              <a:rPr lang="en-US" sz="2000" dirty="0">
                <a:latin typeface="Maiandra GD" panose="020E0502030308020204" pitchFamily="34" charset="0"/>
              </a:rPr>
              <a:t>, </a:t>
            </a:r>
            <a:r>
              <a:rPr lang="en-US" sz="2000" dirty="0" err="1">
                <a:latin typeface="Maiandra GD" panose="020E0502030308020204" pitchFamily="34" charset="0"/>
              </a:rPr>
              <a:t>verduras</a:t>
            </a:r>
            <a:r>
              <a:rPr lang="en-US" sz="2000" dirty="0">
                <a:latin typeface="Maiandra GD" panose="020E0502030308020204" pitchFamily="34" charset="0"/>
              </a:rPr>
              <a:t>,               y carne </a:t>
            </a:r>
          </a:p>
          <a:p>
            <a:pPr algn="l">
              <a:buFont typeface="Wingdings" panose="05000000000000000000" pitchFamily="2" charset="2"/>
              <a:buChar char="ü"/>
            </a:pPr>
            <a:r>
              <a:rPr lang="en-US" sz="2000" dirty="0" err="1">
                <a:latin typeface="Maiandra GD" panose="020E0502030308020204" pitchFamily="34" charset="0"/>
              </a:rPr>
              <a:t>Tomar</a:t>
            </a:r>
            <a:r>
              <a:rPr lang="en-US" sz="2000" dirty="0">
                <a:latin typeface="Maiandra GD" panose="020E0502030308020204" pitchFamily="34" charset="0"/>
              </a:rPr>
              <a:t> 7 a 8 </a:t>
            </a:r>
            <a:r>
              <a:rPr lang="en-US" sz="2000" dirty="0" err="1">
                <a:latin typeface="Maiandra GD" panose="020E0502030308020204" pitchFamily="34" charset="0"/>
              </a:rPr>
              <a:t>vasos</a:t>
            </a:r>
            <a:r>
              <a:rPr lang="en-US" sz="2000" dirty="0">
                <a:latin typeface="Maiandra GD" panose="020E0502030308020204" pitchFamily="34" charset="0"/>
              </a:rPr>
              <a:t> de </a:t>
            </a:r>
            <a:r>
              <a:rPr lang="en-US" sz="2000" dirty="0" err="1">
                <a:latin typeface="Maiandra GD" panose="020E0502030308020204" pitchFamily="34" charset="0"/>
              </a:rPr>
              <a:t>agua</a:t>
            </a:r>
            <a:r>
              <a:rPr lang="en-US" sz="2000" dirty="0">
                <a:latin typeface="Maiandra GD" panose="020E0502030308020204" pitchFamily="34" charset="0"/>
              </a:rPr>
              <a:t> </a:t>
            </a:r>
            <a:r>
              <a:rPr lang="en-US" sz="2000" dirty="0" err="1">
                <a:latin typeface="Maiandra GD" panose="020E0502030308020204" pitchFamily="34" charset="0"/>
              </a:rPr>
              <a:t>cada</a:t>
            </a:r>
            <a:r>
              <a:rPr lang="en-US" sz="2000" dirty="0">
                <a:latin typeface="Maiandra GD" panose="020E0502030308020204" pitchFamily="34" charset="0"/>
              </a:rPr>
              <a:t> </a:t>
            </a:r>
            <a:r>
              <a:rPr lang="en-US" sz="2000" dirty="0" err="1">
                <a:latin typeface="Maiandra GD" panose="020E0502030308020204" pitchFamily="34" charset="0"/>
              </a:rPr>
              <a:t>dia</a:t>
            </a:r>
            <a:endParaRPr lang="en-US" sz="2000" dirty="0">
              <a:latin typeface="Maiandra GD" panose="020E0502030308020204" pitchFamily="34" charset="0"/>
            </a:endParaRPr>
          </a:p>
          <a:p>
            <a:pPr algn="l">
              <a:buFont typeface="Wingdings" panose="05000000000000000000" pitchFamily="2" charset="2"/>
              <a:buChar char="ü"/>
            </a:pPr>
            <a:r>
              <a:rPr lang="en-US" sz="2000" dirty="0" err="1">
                <a:latin typeface="Maiandra GD" panose="020E0502030308020204" pitchFamily="34" charset="0"/>
              </a:rPr>
              <a:t>Hacer</a:t>
            </a:r>
            <a:r>
              <a:rPr lang="en-US" sz="2000" dirty="0">
                <a:latin typeface="Maiandra GD" panose="020E0502030308020204" pitchFamily="34" charset="0"/>
              </a:rPr>
              <a:t> </a:t>
            </a:r>
            <a:r>
              <a:rPr lang="en-US" sz="2000" dirty="0" err="1">
                <a:latin typeface="Maiandra GD" panose="020E0502030308020204" pitchFamily="34" charset="0"/>
              </a:rPr>
              <a:t>ejercicios</a:t>
            </a:r>
            <a:endParaRPr lang="en-US" sz="2000" dirty="0">
              <a:latin typeface="Maiandra GD" panose="020E0502030308020204" pitchFamily="34" charset="0"/>
            </a:endParaRPr>
          </a:p>
          <a:p>
            <a:pPr algn="l">
              <a:buFont typeface="Wingdings" panose="05000000000000000000" pitchFamily="2" charset="2"/>
              <a:buChar char="ü"/>
            </a:pPr>
            <a:r>
              <a:rPr lang="en-US" sz="2000" dirty="0" err="1">
                <a:latin typeface="Maiandra GD" panose="020E0502030308020204" pitchFamily="34" charset="0"/>
              </a:rPr>
              <a:t>Dormir</a:t>
            </a:r>
            <a:r>
              <a:rPr lang="en-US" sz="2000" dirty="0">
                <a:latin typeface="Maiandra GD" panose="020E0502030308020204" pitchFamily="34" charset="0"/>
              </a:rPr>
              <a:t> 8 a 9 horas </a:t>
            </a:r>
            <a:r>
              <a:rPr lang="en-US" sz="2000" dirty="0" err="1">
                <a:latin typeface="Maiandra GD" panose="020E0502030308020204" pitchFamily="34" charset="0"/>
              </a:rPr>
              <a:t>diarias</a:t>
            </a:r>
            <a:endParaRPr lang="en-US" sz="2000" dirty="0">
              <a:latin typeface="Maiandra GD" panose="020E0502030308020204" pitchFamily="34" charset="0"/>
            </a:endParaRPr>
          </a:p>
          <a:p>
            <a:pPr algn="l">
              <a:buFont typeface="Wingdings" panose="05000000000000000000" pitchFamily="2" charset="2"/>
              <a:buChar char="ü"/>
            </a:pPr>
            <a:r>
              <a:rPr lang="en-US" sz="2000" dirty="0" err="1">
                <a:latin typeface="Maiandra GD" panose="020E0502030308020204" pitchFamily="34" charset="0"/>
              </a:rPr>
              <a:t>Lavarnos</a:t>
            </a:r>
            <a:r>
              <a:rPr lang="en-US" sz="2000" dirty="0">
                <a:latin typeface="Maiandra GD" panose="020E0502030308020204" pitchFamily="34" charset="0"/>
              </a:rPr>
              <a:t> </a:t>
            </a:r>
            <a:r>
              <a:rPr lang="en-US" sz="2000" dirty="0" err="1">
                <a:latin typeface="Maiandra GD" panose="020E0502030308020204" pitchFamily="34" charset="0"/>
              </a:rPr>
              <a:t>nuestras</a:t>
            </a:r>
            <a:r>
              <a:rPr lang="en-US" sz="2000" dirty="0">
                <a:latin typeface="Maiandra GD" panose="020E0502030308020204" pitchFamily="34" charset="0"/>
              </a:rPr>
              <a:t> </a:t>
            </a:r>
            <a:r>
              <a:rPr lang="en-US" sz="2000" dirty="0" err="1">
                <a:latin typeface="Maiandra GD" panose="020E0502030308020204" pitchFamily="34" charset="0"/>
              </a:rPr>
              <a:t>manos</a:t>
            </a:r>
            <a:r>
              <a:rPr lang="en-US" sz="2000" dirty="0">
                <a:latin typeface="Maiandra GD" panose="020E0502030308020204" pitchFamily="34" charset="0"/>
              </a:rPr>
              <a:t>, </a:t>
            </a:r>
            <a:r>
              <a:rPr lang="en-US" sz="2000" dirty="0" err="1">
                <a:latin typeface="Maiandra GD" panose="020E0502030308020204" pitchFamily="34" charset="0"/>
              </a:rPr>
              <a:t>limpiar</a:t>
            </a:r>
            <a:r>
              <a:rPr lang="en-US" sz="2000" dirty="0">
                <a:latin typeface="Maiandra GD" panose="020E0502030308020204" pitchFamily="34" charset="0"/>
              </a:rPr>
              <a:t> </a:t>
            </a:r>
            <a:r>
              <a:rPr lang="en-US" sz="2000" dirty="0" err="1">
                <a:latin typeface="Maiandra GD" panose="020E0502030308020204" pitchFamily="34" charset="0"/>
              </a:rPr>
              <a:t>nuestras</a:t>
            </a:r>
            <a:r>
              <a:rPr lang="en-US" sz="2000" dirty="0">
                <a:latin typeface="Maiandra GD" panose="020E0502030308020204" pitchFamily="34" charset="0"/>
              </a:rPr>
              <a:t> </a:t>
            </a:r>
            <a:r>
              <a:rPr lang="en-US" sz="2000" dirty="0" err="1">
                <a:latin typeface="Maiandra GD" panose="020E0502030308020204" pitchFamily="34" charset="0"/>
              </a:rPr>
              <a:t>uñas</a:t>
            </a:r>
            <a:endParaRPr lang="en-US" sz="2000" dirty="0">
              <a:latin typeface="Maiandra GD" panose="020E0502030308020204" pitchFamily="34" charset="0"/>
            </a:endParaRPr>
          </a:p>
          <a:p>
            <a:pPr algn="l">
              <a:buFont typeface="Wingdings" panose="05000000000000000000" pitchFamily="2" charset="2"/>
              <a:buChar char="ü"/>
            </a:pPr>
            <a:r>
              <a:rPr lang="en-US" sz="2000" dirty="0" err="1">
                <a:latin typeface="Maiandra GD" panose="020E0502030308020204" pitchFamily="34" charset="0"/>
              </a:rPr>
              <a:t>Usar</a:t>
            </a:r>
            <a:r>
              <a:rPr lang="en-US" sz="2000" dirty="0">
                <a:latin typeface="Maiandra GD" panose="020E0502030308020204" pitchFamily="34" charset="0"/>
              </a:rPr>
              <a:t> </a:t>
            </a:r>
            <a:r>
              <a:rPr lang="en-US" sz="2000" dirty="0" err="1">
                <a:latin typeface="Maiandra GD" panose="020E0502030308020204" pitchFamily="34" charset="0"/>
              </a:rPr>
              <a:t>siempre</a:t>
            </a:r>
            <a:r>
              <a:rPr lang="en-US" sz="2000" dirty="0">
                <a:latin typeface="Maiandra GD" panose="020E0502030308020204" pitchFamily="34" charset="0"/>
              </a:rPr>
              <a:t> </a:t>
            </a:r>
            <a:r>
              <a:rPr lang="en-US" sz="2000" dirty="0" err="1">
                <a:latin typeface="Maiandra GD" panose="020E0502030308020204" pitchFamily="34" charset="0"/>
              </a:rPr>
              <a:t>tapabocas</a:t>
            </a:r>
            <a:endParaRPr lang="en-US" sz="2000" dirty="0">
              <a:latin typeface="Maiandra GD" panose="020E0502030308020204" pitchFamily="34" charset="0"/>
            </a:endParaRPr>
          </a:p>
          <a:p>
            <a:pPr algn="l">
              <a:buFont typeface="Wingdings" panose="05000000000000000000" pitchFamily="2" charset="2"/>
              <a:buChar char="ü"/>
            </a:pPr>
            <a:r>
              <a:rPr lang="en-US" sz="2000" dirty="0" err="1">
                <a:latin typeface="Maiandra GD" panose="020E0502030308020204" pitchFamily="34" charset="0"/>
              </a:rPr>
              <a:t>Abrigarnos</a:t>
            </a:r>
            <a:r>
              <a:rPr lang="en-US" sz="2000" dirty="0">
                <a:latin typeface="Maiandra GD" panose="020E0502030308020204" pitchFamily="34" charset="0"/>
              </a:rPr>
              <a:t> </a:t>
            </a:r>
            <a:r>
              <a:rPr lang="en-US" sz="2000" dirty="0" err="1">
                <a:latin typeface="Maiandra GD" panose="020E0502030308020204" pitchFamily="34" charset="0"/>
              </a:rPr>
              <a:t>si</a:t>
            </a:r>
            <a:r>
              <a:rPr lang="en-US" sz="2000" dirty="0">
                <a:latin typeface="Maiandra GD" panose="020E0502030308020204" pitchFamily="34" charset="0"/>
              </a:rPr>
              <a:t> </a:t>
            </a:r>
            <a:r>
              <a:rPr lang="en-US" sz="2000" dirty="0" err="1">
                <a:latin typeface="Maiandra GD" panose="020E0502030308020204" pitchFamily="34" charset="0"/>
              </a:rPr>
              <a:t>hace</a:t>
            </a:r>
            <a:r>
              <a:rPr lang="en-US" sz="2000" dirty="0">
                <a:latin typeface="Maiandra GD" panose="020E0502030308020204" pitchFamily="34" charset="0"/>
              </a:rPr>
              <a:t> </a:t>
            </a:r>
            <a:r>
              <a:rPr lang="en-US" sz="2000" dirty="0" err="1">
                <a:latin typeface="Maiandra GD" panose="020E0502030308020204" pitchFamily="34" charset="0"/>
              </a:rPr>
              <a:t>frio</a:t>
            </a:r>
            <a:r>
              <a:rPr lang="en-US" sz="2000" dirty="0">
                <a:latin typeface="Maiandra GD" panose="020E0502030308020204" pitchFamily="34" charset="0"/>
              </a:rPr>
              <a:t> y </a:t>
            </a:r>
            <a:r>
              <a:rPr lang="en-US" sz="2000" dirty="0" err="1">
                <a:latin typeface="Maiandra GD" panose="020E0502030308020204" pitchFamily="34" charset="0"/>
              </a:rPr>
              <a:t>usar</a:t>
            </a:r>
            <a:r>
              <a:rPr lang="en-US" sz="2000" dirty="0">
                <a:latin typeface="Maiandra GD" panose="020E0502030308020204" pitchFamily="34" charset="0"/>
              </a:rPr>
              <a:t> </a:t>
            </a:r>
            <a:r>
              <a:rPr lang="en-US" sz="2000" dirty="0" err="1">
                <a:latin typeface="Maiandra GD" panose="020E0502030308020204" pitchFamily="34" charset="0"/>
              </a:rPr>
              <a:t>siempre</a:t>
            </a:r>
            <a:r>
              <a:rPr lang="en-US" sz="2000" dirty="0">
                <a:latin typeface="Maiandra GD" panose="020E0502030308020204" pitchFamily="34" charset="0"/>
              </a:rPr>
              <a:t> </a:t>
            </a:r>
            <a:r>
              <a:rPr lang="en-US" sz="2000" dirty="0" err="1">
                <a:latin typeface="Maiandra GD" panose="020E0502030308020204" pitchFamily="34" charset="0"/>
              </a:rPr>
              <a:t>zapatillas</a:t>
            </a:r>
            <a:r>
              <a:rPr lang="en-US" sz="2000" dirty="0">
                <a:latin typeface="Maiandra GD" panose="020E0502030308020204" pitchFamily="34" charset="0"/>
              </a:rPr>
              <a:t> o </a:t>
            </a:r>
            <a:r>
              <a:rPr lang="en-US" sz="2000" dirty="0" err="1">
                <a:latin typeface="Maiandra GD" panose="020E0502030308020204" pitchFamily="34" charset="0"/>
              </a:rPr>
              <a:t>zapatos</a:t>
            </a:r>
            <a:endParaRPr lang="en-US" sz="2000" dirty="0">
              <a:latin typeface="Maiandra GD" panose="020E0502030308020204" pitchFamily="34" charset="0"/>
            </a:endParaRPr>
          </a:p>
          <a:p>
            <a:pPr algn="l">
              <a:buFont typeface="Wingdings" panose="05000000000000000000" pitchFamily="2" charset="2"/>
              <a:buChar char="ü"/>
            </a:pPr>
            <a:r>
              <a:rPr lang="en-US" sz="2000" dirty="0">
                <a:latin typeface="Maiandra GD" panose="020E0502030308020204" pitchFamily="34" charset="0"/>
              </a:rPr>
              <a:t>No </a:t>
            </a:r>
            <a:r>
              <a:rPr lang="en-US" sz="2000" dirty="0" err="1">
                <a:latin typeface="Maiandra GD" panose="020E0502030308020204" pitchFamily="34" charset="0"/>
              </a:rPr>
              <a:t>dejar</a:t>
            </a:r>
            <a:r>
              <a:rPr lang="en-US" sz="2000" dirty="0">
                <a:latin typeface="Maiandra GD" panose="020E0502030308020204" pitchFamily="34" charset="0"/>
              </a:rPr>
              <a:t> </a:t>
            </a:r>
            <a:r>
              <a:rPr lang="en-US" sz="2000" dirty="0" err="1">
                <a:latin typeface="Maiandra GD" panose="020E0502030308020204" pitchFamily="34" charset="0"/>
              </a:rPr>
              <a:t>agua</a:t>
            </a:r>
            <a:r>
              <a:rPr lang="en-US" sz="2000" dirty="0">
                <a:latin typeface="Maiandra GD" panose="020E0502030308020204" pitchFamily="34" charset="0"/>
              </a:rPr>
              <a:t> </a:t>
            </a:r>
            <a:r>
              <a:rPr lang="en-US" sz="2000" dirty="0" err="1">
                <a:latin typeface="Maiandra GD" panose="020E0502030308020204" pitchFamily="34" charset="0"/>
              </a:rPr>
              <a:t>sucia</a:t>
            </a:r>
            <a:r>
              <a:rPr lang="en-US" sz="2000" dirty="0">
                <a:latin typeface="Maiandra GD" panose="020E0502030308020204" pitchFamily="34" charset="0"/>
              </a:rPr>
              <a:t> </a:t>
            </a:r>
            <a:r>
              <a:rPr lang="en-US" sz="2000" dirty="0" err="1">
                <a:latin typeface="Maiandra GD" panose="020E0502030308020204" pitchFamily="34" charset="0"/>
              </a:rPr>
              <a:t>en</a:t>
            </a:r>
            <a:r>
              <a:rPr lang="en-US" sz="2000" dirty="0">
                <a:latin typeface="Maiandra GD" panose="020E0502030308020204" pitchFamily="34" charset="0"/>
              </a:rPr>
              <a:t> </a:t>
            </a:r>
            <a:r>
              <a:rPr lang="en-US" sz="2000" dirty="0" err="1">
                <a:latin typeface="Maiandra GD" panose="020E0502030308020204" pitchFamily="34" charset="0"/>
              </a:rPr>
              <a:t>ningún</a:t>
            </a:r>
            <a:r>
              <a:rPr lang="en-US" sz="2000" dirty="0">
                <a:latin typeface="Maiandra GD" panose="020E0502030308020204" pitchFamily="34" charset="0"/>
              </a:rPr>
              <a:t> </a:t>
            </a:r>
            <a:r>
              <a:rPr lang="en-US" sz="2000" dirty="0" err="1">
                <a:latin typeface="Maiandra GD" panose="020E0502030308020204" pitchFamily="34" charset="0"/>
              </a:rPr>
              <a:t>recipiente</a:t>
            </a:r>
            <a:endParaRPr lang="en-US" sz="2000" dirty="0">
              <a:latin typeface="Maiandra GD" panose="020E0502030308020204" pitchFamily="34" charset="0"/>
            </a:endParaRPr>
          </a:p>
          <a:p>
            <a:pPr algn="l">
              <a:buFont typeface="Wingdings" panose="05000000000000000000" pitchFamily="2" charset="2"/>
              <a:buChar char="ü"/>
            </a:pPr>
            <a:r>
              <a:rPr lang="es-PY" sz="2000" dirty="0">
                <a:latin typeface="Maiandra GD" panose="020E0502030308020204" pitchFamily="34" charset="0"/>
              </a:rPr>
              <a:t>Respetar el cuerpo de uno mismo y de los demás </a:t>
            </a:r>
          </a:p>
          <a:p>
            <a:pPr algn="l">
              <a:buFont typeface="Wingdings" panose="05000000000000000000" pitchFamily="2" charset="2"/>
              <a:buChar char="ü"/>
            </a:pPr>
            <a:r>
              <a:rPr lang="es-PY" sz="2000" dirty="0">
                <a:latin typeface="Maiandra GD" panose="020E0502030308020204" pitchFamily="34" charset="0"/>
              </a:rPr>
              <a:t>Recordar que nadie tiene derecho a gritar, lastimar y a violentar a nadie, esto nos incluye a todos: papá, mamá, hijos, hermanos, primos, tíos y amigos </a:t>
            </a:r>
            <a:endParaRPr lang="es-ES" sz="2000" dirty="0">
              <a:latin typeface="Maiandra GD" panose="020E0502030308020204" pitchFamily="34" charset="0"/>
            </a:endParaRPr>
          </a:p>
        </p:txBody>
      </p:sp>
    </p:spTree>
    <p:extLst>
      <p:ext uri="{BB962C8B-B14F-4D97-AF65-F5344CB8AC3E}">
        <p14:creationId xmlns:p14="http://schemas.microsoft.com/office/powerpoint/2010/main" val="465240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120239"/>
            <a:ext cx="12192000" cy="2312126"/>
          </a:xfrm>
          <a:prstGeom prst="rect">
            <a:avLst/>
          </a:prstGeom>
        </p:spPr>
      </p:pic>
      <p:sp>
        <p:nvSpPr>
          <p:cNvPr id="3" name="Subtítulo 2"/>
          <p:cNvSpPr>
            <a:spLocks noGrp="1"/>
          </p:cNvSpPr>
          <p:nvPr>
            <p:ph type="subTitle" idx="1"/>
          </p:nvPr>
        </p:nvSpPr>
        <p:spPr>
          <a:xfrm>
            <a:off x="222912" y="1394402"/>
            <a:ext cx="10140287" cy="2247034"/>
          </a:xfrm>
        </p:spPr>
        <p:txBody>
          <a:bodyPr>
            <a:normAutofit/>
          </a:bodyPr>
          <a:lstStyle/>
          <a:p>
            <a:pPr algn="l"/>
            <a:r>
              <a:rPr lang="es-PY" sz="2200" b="1" dirty="0">
                <a:latin typeface="Maiandra GD" panose="020E0502030308020204" pitchFamily="34" charset="0"/>
              </a:rPr>
              <a:t>Técnicas breves contra el estrés y la ansiedad </a:t>
            </a:r>
          </a:p>
          <a:p>
            <a:pPr algn="l"/>
            <a:r>
              <a:rPr lang="es-PY" sz="2000" dirty="0"/>
              <a:t>Por favor </a:t>
            </a:r>
            <a:r>
              <a:rPr lang="es-PY" sz="2000" dirty="0" err="1"/>
              <a:t>haceles</a:t>
            </a:r>
            <a:r>
              <a:rPr lang="es-PY" sz="2000" dirty="0"/>
              <a:t> escuchar estos audios a tus hijos:</a:t>
            </a:r>
          </a:p>
          <a:p>
            <a:pPr algn="l"/>
            <a:r>
              <a:rPr lang="es-PY" sz="2000" dirty="0"/>
              <a:t>Breves ejercicios guiados de 8 a 10 minutos enviados por WhatsApp</a:t>
            </a:r>
          </a:p>
          <a:p>
            <a:pPr algn="l"/>
            <a:r>
              <a:rPr lang="es-PY" sz="2000" dirty="0"/>
              <a:t>Ejemplos: Controlar nuestros miedos, concentrarnos  y dormir mejor, realizar </a:t>
            </a:r>
            <a:r>
              <a:rPr lang="es-PY" sz="2000" dirty="0" err="1"/>
              <a:t>mindfulness</a:t>
            </a:r>
            <a:r>
              <a:rPr lang="es-PY" sz="2000"/>
              <a:t> y actividades </a:t>
            </a:r>
            <a:r>
              <a:rPr lang="es-PY" sz="2000" dirty="0"/>
              <a:t>de auto-conocimiento </a:t>
            </a:r>
          </a:p>
          <a:p>
            <a:pPr algn="l"/>
            <a:endParaRPr lang="es-PY" sz="2200" b="1" dirty="0">
              <a:latin typeface="Maiandra GD" panose="020E0502030308020204" pitchFamily="34" charset="0"/>
            </a:endParaRPr>
          </a:p>
        </p:txBody>
      </p:sp>
      <p:pic>
        <p:nvPicPr>
          <p:cNvPr id="5" name="Imagen 4"/>
          <p:cNvPicPr>
            <a:picLocks noChangeAspect="1"/>
          </p:cNvPicPr>
          <p:nvPr/>
        </p:nvPicPr>
        <p:blipFill>
          <a:blip r:embed="rId3"/>
          <a:stretch>
            <a:fillRect/>
          </a:stretch>
        </p:blipFill>
        <p:spPr>
          <a:xfrm>
            <a:off x="1" y="6254444"/>
            <a:ext cx="12192000" cy="603556"/>
          </a:xfrm>
          <a:prstGeom prst="rect">
            <a:avLst/>
          </a:prstGeom>
        </p:spPr>
      </p:pic>
      <p:sp>
        <p:nvSpPr>
          <p:cNvPr id="7" name="Subtítulo 2"/>
          <p:cNvSpPr txBox="1">
            <a:spLocks/>
          </p:cNvSpPr>
          <p:nvPr/>
        </p:nvSpPr>
        <p:spPr>
          <a:xfrm>
            <a:off x="222913" y="3641436"/>
            <a:ext cx="11969087" cy="28202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b="1" dirty="0">
              <a:latin typeface="Maiandra GD" panose="020E0502030308020204" pitchFamily="34"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1453" y="3555877"/>
            <a:ext cx="286702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35839" y="3784477"/>
            <a:ext cx="18288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9610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120239"/>
            <a:ext cx="12192000" cy="2312126"/>
          </a:xfrm>
          <a:prstGeom prst="rect">
            <a:avLst/>
          </a:prstGeom>
        </p:spPr>
      </p:pic>
      <p:pic>
        <p:nvPicPr>
          <p:cNvPr id="5" name="Imagen 4"/>
          <p:cNvPicPr>
            <a:picLocks noChangeAspect="1"/>
          </p:cNvPicPr>
          <p:nvPr/>
        </p:nvPicPr>
        <p:blipFill>
          <a:blip r:embed="rId3"/>
          <a:stretch>
            <a:fillRect/>
          </a:stretch>
        </p:blipFill>
        <p:spPr>
          <a:xfrm>
            <a:off x="1" y="6254444"/>
            <a:ext cx="12192000" cy="603556"/>
          </a:xfrm>
          <a:prstGeom prst="rect">
            <a:avLst/>
          </a:prstGeom>
        </p:spPr>
      </p:pic>
      <p:sp>
        <p:nvSpPr>
          <p:cNvPr id="7" name="Subtítulo 2"/>
          <p:cNvSpPr txBox="1">
            <a:spLocks/>
          </p:cNvSpPr>
          <p:nvPr/>
        </p:nvSpPr>
        <p:spPr>
          <a:xfrm>
            <a:off x="222913" y="3641436"/>
            <a:ext cx="11969087" cy="28202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b="1" dirty="0">
              <a:latin typeface="Maiandra GD" panose="020E0502030308020204" pitchFamily="34" charset="0"/>
            </a:endParaRPr>
          </a:p>
        </p:txBody>
      </p:sp>
      <p:sp>
        <p:nvSpPr>
          <p:cNvPr id="9" name="Rectángulo 8"/>
          <p:cNvSpPr/>
          <p:nvPr/>
        </p:nvSpPr>
        <p:spPr>
          <a:xfrm>
            <a:off x="4338950" y="2967335"/>
            <a:ext cx="3514104" cy="1323439"/>
          </a:xfrm>
          <a:prstGeom prst="rect">
            <a:avLst/>
          </a:prstGeom>
          <a:noFill/>
        </p:spPr>
        <p:txBody>
          <a:bodyPr wrap="none" lIns="91440" tIns="45720" rIns="91440" bIns="45720">
            <a:spAutoFit/>
          </a:bodyPr>
          <a:lstStyle/>
          <a:p>
            <a:pPr algn="ctr"/>
            <a:r>
              <a:rPr lang="es-ES" sz="8000" dirty="0">
                <a:ln w="0"/>
                <a:solidFill>
                  <a:schemeClr val="accent6">
                    <a:lumMod val="50000"/>
                  </a:schemeClr>
                </a:solidFill>
                <a:effectLst>
                  <a:reflection blurRad="6350" stA="53000" endA="300" endPos="35500" dir="5400000" sy="-90000" algn="bl" rotWithShape="0"/>
                </a:effectLst>
                <a:latin typeface="Rage Italic" panose="03070502040507070304" pitchFamily="66" charset="0"/>
              </a:rPr>
              <a:t>¡Gracias!</a:t>
            </a:r>
            <a:endParaRPr lang="es-ES" sz="8000" b="0" cap="none" spc="0" dirty="0">
              <a:ln w="0"/>
              <a:solidFill>
                <a:schemeClr val="accent6">
                  <a:lumMod val="50000"/>
                </a:schemeClr>
              </a:solidFill>
              <a:effectLst>
                <a:reflection blurRad="6350" stA="53000" endA="300" endPos="35500" dir="5400000" sy="-90000" algn="bl" rotWithShape="0"/>
              </a:effectLst>
              <a:latin typeface="Rage Italic" panose="03070502040507070304" pitchFamily="66" charset="0"/>
            </a:endParaRPr>
          </a:p>
        </p:txBody>
      </p:sp>
    </p:spTree>
    <p:extLst>
      <p:ext uri="{BB962C8B-B14F-4D97-AF65-F5344CB8AC3E}">
        <p14:creationId xmlns:p14="http://schemas.microsoft.com/office/powerpoint/2010/main" val="2811467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120239"/>
            <a:ext cx="12192000" cy="2312126"/>
          </a:xfrm>
          <a:prstGeom prst="rect">
            <a:avLst/>
          </a:prstGeom>
        </p:spPr>
      </p:pic>
      <p:pic>
        <p:nvPicPr>
          <p:cNvPr id="5" name="Imagen 4"/>
          <p:cNvPicPr>
            <a:picLocks noChangeAspect="1"/>
          </p:cNvPicPr>
          <p:nvPr/>
        </p:nvPicPr>
        <p:blipFill>
          <a:blip r:embed="rId3"/>
          <a:stretch>
            <a:fillRect/>
          </a:stretch>
        </p:blipFill>
        <p:spPr>
          <a:xfrm>
            <a:off x="1" y="6254444"/>
            <a:ext cx="12192000" cy="603556"/>
          </a:xfrm>
          <a:prstGeom prst="rect">
            <a:avLst/>
          </a:prstGeom>
        </p:spPr>
      </p:pic>
      <p:pic>
        <p:nvPicPr>
          <p:cNvPr id="7" name="Imagen 6"/>
          <p:cNvPicPr>
            <a:picLocks noChangeAspect="1"/>
          </p:cNvPicPr>
          <p:nvPr/>
        </p:nvPicPr>
        <p:blipFill>
          <a:blip r:embed="rId4"/>
          <a:stretch>
            <a:fillRect/>
          </a:stretch>
        </p:blipFill>
        <p:spPr>
          <a:xfrm>
            <a:off x="402772" y="2266655"/>
            <a:ext cx="2700655" cy="3603048"/>
          </a:xfrm>
          <a:prstGeom prst="rect">
            <a:avLst/>
          </a:prstGeom>
        </p:spPr>
      </p:pic>
      <p:sp>
        <p:nvSpPr>
          <p:cNvPr id="8" name="Título 1"/>
          <p:cNvSpPr>
            <a:spLocks noGrp="1"/>
          </p:cNvSpPr>
          <p:nvPr>
            <p:ph type="ctrTitle"/>
          </p:nvPr>
        </p:nvSpPr>
        <p:spPr>
          <a:xfrm>
            <a:off x="3682619" y="1724645"/>
            <a:ext cx="4826761" cy="2891619"/>
          </a:xfrm>
        </p:spPr>
        <p:txBody>
          <a:bodyPr>
            <a:normAutofit/>
          </a:bodyPr>
          <a:lstStyle/>
          <a:p>
            <a:r>
              <a:rPr lang="es-PY" sz="2800" dirty="0">
                <a:latin typeface="Monotype Corsiva" panose="03010101010201010101" pitchFamily="66" charset="0"/>
              </a:rPr>
              <a:t>Este es un espacio especial en donde niñas y niños de 7 a 12 años pueden desarrollar sus habilidades cognitivas y conductuales mientras aprenden a vivir sanamente, libres de drogas </a:t>
            </a:r>
          </a:p>
        </p:txBody>
      </p:sp>
      <p:pic>
        <p:nvPicPr>
          <p:cNvPr id="9" name="Imagen 8"/>
          <p:cNvPicPr/>
          <p:nvPr/>
        </p:nvPicPr>
        <p:blipFill>
          <a:blip r:embed="rId5" cstate="print">
            <a:extLst>
              <a:ext uri="{28A0092B-C50C-407E-A947-70E740481C1C}">
                <a14:useLocalDpi xmlns:a14="http://schemas.microsoft.com/office/drawing/2010/main" val="0"/>
              </a:ext>
            </a:extLst>
          </a:blip>
          <a:stretch>
            <a:fillRect/>
          </a:stretch>
        </p:blipFill>
        <p:spPr bwMode="auto">
          <a:xfrm>
            <a:off x="9052364" y="2269253"/>
            <a:ext cx="2700655" cy="3600450"/>
          </a:xfrm>
          <a:prstGeom prst="rect">
            <a:avLst/>
          </a:prstGeom>
          <a:noFill/>
        </p:spPr>
      </p:pic>
    </p:spTree>
    <p:extLst>
      <p:ext uri="{BB962C8B-B14F-4D97-AF65-F5344CB8AC3E}">
        <p14:creationId xmlns:p14="http://schemas.microsoft.com/office/powerpoint/2010/main" val="3191212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120239"/>
            <a:ext cx="12192000" cy="2312126"/>
          </a:xfrm>
          <a:prstGeom prst="rect">
            <a:avLst/>
          </a:prstGeom>
        </p:spPr>
      </p:pic>
      <p:sp>
        <p:nvSpPr>
          <p:cNvPr id="3" name="Subtítulo 2"/>
          <p:cNvSpPr>
            <a:spLocks noGrp="1"/>
          </p:cNvSpPr>
          <p:nvPr>
            <p:ph type="subTitle" idx="1"/>
          </p:nvPr>
        </p:nvSpPr>
        <p:spPr>
          <a:xfrm>
            <a:off x="3901199" y="1415158"/>
            <a:ext cx="6021290" cy="2286000"/>
          </a:xfrm>
        </p:spPr>
        <p:txBody>
          <a:bodyPr>
            <a:normAutofit lnSpcReduction="10000"/>
          </a:bodyPr>
          <a:lstStyle/>
          <a:p>
            <a:pPr algn="just"/>
            <a:r>
              <a:rPr lang="en-US" sz="3600" dirty="0">
                <a:solidFill>
                  <a:schemeClr val="accent6">
                    <a:lumMod val="50000"/>
                  </a:schemeClr>
                </a:solidFill>
                <a:latin typeface="Rage Italic" panose="03070502040507070304" pitchFamily="66" charset="0"/>
              </a:rPr>
              <a:t>El trabajo </a:t>
            </a:r>
            <a:r>
              <a:rPr lang="en-US" sz="3600" dirty="0" err="1">
                <a:solidFill>
                  <a:schemeClr val="accent6">
                    <a:lumMod val="50000"/>
                  </a:schemeClr>
                </a:solidFill>
                <a:latin typeface="Rage Italic" panose="03070502040507070304" pitchFamily="66" charset="0"/>
              </a:rPr>
              <a:t>presentado</a:t>
            </a:r>
            <a:r>
              <a:rPr lang="en-US" sz="3600" dirty="0">
                <a:solidFill>
                  <a:schemeClr val="accent6">
                    <a:lumMod val="50000"/>
                  </a:schemeClr>
                </a:solidFill>
                <a:latin typeface="Rage Italic" panose="03070502040507070304" pitchFamily="66" charset="0"/>
              </a:rPr>
              <a:t> </a:t>
            </a:r>
            <a:r>
              <a:rPr lang="en-US" sz="2200" dirty="0" err="1">
                <a:latin typeface="Maiandra GD" panose="020E0502030308020204" pitchFamily="34" charset="0"/>
              </a:rPr>
              <a:t>refleja</a:t>
            </a:r>
            <a:r>
              <a:rPr lang="en-US" sz="2200" dirty="0">
                <a:latin typeface="Maiandra GD" panose="020E0502030308020204" pitchFamily="34" charset="0"/>
              </a:rPr>
              <a:t> </a:t>
            </a:r>
            <a:r>
              <a:rPr lang="en-US" sz="2200" dirty="0" err="1">
                <a:latin typeface="Maiandra GD" panose="020E0502030308020204" pitchFamily="34" charset="0"/>
              </a:rPr>
              <a:t>actividades</a:t>
            </a:r>
            <a:r>
              <a:rPr lang="en-US" sz="2200" dirty="0">
                <a:latin typeface="Maiandra GD" panose="020E0502030308020204" pitchFamily="34" charset="0"/>
              </a:rPr>
              <a:t> </a:t>
            </a:r>
            <a:r>
              <a:rPr lang="en-US" sz="2200" dirty="0" err="1">
                <a:latin typeface="Maiandra GD" panose="020E0502030308020204" pitchFamily="34" charset="0"/>
              </a:rPr>
              <a:t>llevadas</a:t>
            </a:r>
            <a:r>
              <a:rPr lang="en-US" sz="2200" dirty="0">
                <a:latin typeface="Maiandra GD" panose="020E0502030308020204" pitchFamily="34" charset="0"/>
              </a:rPr>
              <a:t> a </a:t>
            </a:r>
            <a:r>
              <a:rPr lang="en-US" sz="2200" dirty="0" err="1">
                <a:latin typeface="Maiandra GD" panose="020E0502030308020204" pitchFamily="34" charset="0"/>
              </a:rPr>
              <a:t>cabo</a:t>
            </a:r>
            <a:r>
              <a:rPr lang="en-US" sz="2200" dirty="0">
                <a:latin typeface="Maiandra GD" panose="020E0502030308020204" pitchFamily="34" charset="0"/>
              </a:rPr>
              <a:t> </a:t>
            </a:r>
            <a:r>
              <a:rPr lang="en-US" sz="2200" dirty="0" err="1">
                <a:latin typeface="Maiandra GD" panose="020E0502030308020204" pitchFamily="34" charset="0"/>
              </a:rPr>
              <a:t>por</a:t>
            </a:r>
            <a:r>
              <a:rPr lang="en-US" sz="2200" dirty="0">
                <a:latin typeface="Maiandra GD" panose="020E0502030308020204" pitchFamily="34" charset="0"/>
              </a:rPr>
              <a:t> </a:t>
            </a:r>
            <a:r>
              <a:rPr lang="en-US" sz="2200" dirty="0" err="1">
                <a:latin typeface="Maiandra GD" panose="020E0502030308020204" pitchFamily="34" charset="0"/>
              </a:rPr>
              <a:t>profesionales</a:t>
            </a:r>
            <a:r>
              <a:rPr lang="en-US" sz="2200" dirty="0">
                <a:latin typeface="Maiandra GD" panose="020E0502030308020204" pitchFamily="34" charset="0"/>
              </a:rPr>
              <a:t> de “Proyectos de Vida” </a:t>
            </a:r>
            <a:r>
              <a:rPr lang="en-US" sz="2200" dirty="0" err="1">
                <a:latin typeface="Maiandra GD" panose="020E0502030308020204" pitchFamily="34" charset="0"/>
              </a:rPr>
              <a:t>en</a:t>
            </a:r>
            <a:r>
              <a:rPr lang="en-US" sz="2200" dirty="0">
                <a:latin typeface="Maiandra GD" panose="020E0502030308020204" pitchFamily="34" charset="0"/>
              </a:rPr>
              <a:t> Asuncion, Paraguay, a </a:t>
            </a:r>
            <a:r>
              <a:rPr lang="en-US" sz="2200" dirty="0" err="1">
                <a:latin typeface="Maiandra GD" panose="020E0502030308020204" pitchFamily="34" charset="0"/>
              </a:rPr>
              <a:t>partir</a:t>
            </a:r>
            <a:r>
              <a:rPr lang="en-US" sz="2200" dirty="0">
                <a:latin typeface="Maiandra GD" panose="020E0502030308020204" pitchFamily="34" charset="0"/>
              </a:rPr>
              <a:t> de </a:t>
            </a:r>
            <a:r>
              <a:rPr lang="en-US" sz="2200" dirty="0" err="1">
                <a:latin typeface="Maiandra GD" panose="020E0502030308020204" pitchFamily="34" charset="0"/>
              </a:rPr>
              <a:t>marzo</a:t>
            </a:r>
            <a:r>
              <a:rPr lang="en-US" sz="2200" dirty="0">
                <a:latin typeface="Maiandra GD" panose="020E0502030308020204" pitchFamily="34" charset="0"/>
              </a:rPr>
              <a:t> de 2018 hasta </a:t>
            </a:r>
            <a:r>
              <a:rPr lang="en-US" sz="2200" dirty="0" err="1">
                <a:latin typeface="Maiandra GD" panose="020E0502030308020204" pitchFamily="34" charset="0"/>
              </a:rPr>
              <a:t>agosto</a:t>
            </a:r>
            <a:r>
              <a:rPr lang="en-US" sz="2200" dirty="0">
                <a:latin typeface="Maiandra GD" panose="020E0502030308020204" pitchFamily="34" charset="0"/>
              </a:rPr>
              <a:t> de 2020. </a:t>
            </a:r>
            <a:r>
              <a:rPr lang="en-US" sz="2200" dirty="0" err="1">
                <a:latin typeface="Maiandra GD" panose="020E0502030308020204" pitchFamily="34" charset="0"/>
              </a:rPr>
              <a:t>Algunos</a:t>
            </a:r>
            <a:r>
              <a:rPr lang="en-US" sz="2200" dirty="0">
                <a:latin typeface="Maiandra GD" panose="020E0502030308020204" pitchFamily="34" charset="0"/>
              </a:rPr>
              <a:t> </a:t>
            </a:r>
            <a:r>
              <a:rPr lang="en-US" sz="2200" dirty="0" err="1">
                <a:latin typeface="Maiandra GD" panose="020E0502030308020204" pitchFamily="34" charset="0"/>
              </a:rPr>
              <a:t>programas</a:t>
            </a:r>
            <a:r>
              <a:rPr lang="en-US" sz="2200" dirty="0">
                <a:latin typeface="Maiandra GD" panose="020E0502030308020204" pitchFamily="34" charset="0"/>
              </a:rPr>
              <a:t> </a:t>
            </a:r>
            <a:r>
              <a:rPr lang="en-US" sz="2200" dirty="0" err="1">
                <a:latin typeface="Maiandra GD" panose="020E0502030308020204" pitchFamily="34" charset="0"/>
              </a:rPr>
              <a:t>implementados</a:t>
            </a:r>
            <a:r>
              <a:rPr lang="en-US" sz="2200" dirty="0">
                <a:latin typeface="Maiandra GD" panose="020E0502030308020204" pitchFamily="34" charset="0"/>
              </a:rPr>
              <a:t> </a:t>
            </a:r>
            <a:r>
              <a:rPr lang="en-US" sz="2200" dirty="0" err="1">
                <a:latin typeface="Maiandra GD" panose="020E0502030308020204" pitchFamily="34" charset="0"/>
              </a:rPr>
              <a:t>han</a:t>
            </a:r>
            <a:r>
              <a:rPr lang="en-US" sz="2200" dirty="0">
                <a:latin typeface="Maiandra GD" panose="020E0502030308020204" pitchFamily="34" charset="0"/>
              </a:rPr>
              <a:t> </a:t>
            </a:r>
            <a:r>
              <a:rPr lang="en-US" sz="2200" dirty="0" err="1">
                <a:latin typeface="Maiandra GD" panose="020E0502030308020204" pitchFamily="34" charset="0"/>
              </a:rPr>
              <a:t>tenido</a:t>
            </a:r>
            <a:r>
              <a:rPr lang="en-US" sz="2200" dirty="0">
                <a:latin typeface="Maiandra GD" panose="020E0502030308020204" pitchFamily="34" charset="0"/>
              </a:rPr>
              <a:t> el </a:t>
            </a:r>
            <a:r>
              <a:rPr lang="en-US" sz="2200" dirty="0" err="1">
                <a:latin typeface="Maiandra GD" panose="020E0502030308020204" pitchFamily="34" charset="0"/>
              </a:rPr>
              <a:t>apoyo</a:t>
            </a:r>
            <a:r>
              <a:rPr lang="en-US" sz="2200" dirty="0">
                <a:latin typeface="Maiandra GD" panose="020E0502030308020204" pitchFamily="34" charset="0"/>
              </a:rPr>
              <a:t> del  Plan Colombo y la </a:t>
            </a:r>
            <a:r>
              <a:rPr lang="en-US" sz="2200" dirty="0" err="1">
                <a:latin typeface="Maiandra GD" panose="020E0502030308020204" pitchFamily="34" charset="0"/>
              </a:rPr>
              <a:t>guia</a:t>
            </a:r>
            <a:r>
              <a:rPr lang="en-US" sz="2200" dirty="0">
                <a:latin typeface="Maiandra GD" panose="020E0502030308020204" pitchFamily="34" charset="0"/>
              </a:rPr>
              <a:t>  de la Dra. Hendree Jones. </a:t>
            </a:r>
          </a:p>
        </p:txBody>
      </p:sp>
      <p:pic>
        <p:nvPicPr>
          <p:cNvPr id="5" name="Imagen 4"/>
          <p:cNvPicPr>
            <a:picLocks noChangeAspect="1"/>
          </p:cNvPicPr>
          <p:nvPr/>
        </p:nvPicPr>
        <p:blipFill>
          <a:blip r:embed="rId3"/>
          <a:stretch>
            <a:fillRect/>
          </a:stretch>
        </p:blipFill>
        <p:spPr>
          <a:xfrm>
            <a:off x="1" y="6254444"/>
            <a:ext cx="12192000" cy="603556"/>
          </a:xfrm>
          <a:prstGeom prst="rect">
            <a:avLst/>
          </a:prstGeom>
        </p:spPr>
      </p:pic>
      <p:pic>
        <p:nvPicPr>
          <p:cNvPr id="7" name="Imagen 6"/>
          <p:cNvPicPr>
            <a:picLocks noChangeAspect="1"/>
          </p:cNvPicPr>
          <p:nvPr/>
        </p:nvPicPr>
        <p:blipFill>
          <a:blip r:embed="rId4"/>
          <a:stretch>
            <a:fillRect/>
          </a:stretch>
        </p:blipFill>
        <p:spPr>
          <a:xfrm>
            <a:off x="401402" y="1415158"/>
            <a:ext cx="3381831" cy="4572000"/>
          </a:xfrm>
          <a:prstGeom prst="rect">
            <a:avLst/>
          </a:prstGeom>
        </p:spPr>
      </p:pic>
      <p:sp>
        <p:nvSpPr>
          <p:cNvPr id="6" name="Subtítulo 2"/>
          <p:cNvSpPr txBox="1">
            <a:spLocks/>
          </p:cNvSpPr>
          <p:nvPr/>
        </p:nvSpPr>
        <p:spPr>
          <a:xfrm>
            <a:off x="4744127" y="3831450"/>
            <a:ext cx="6021290" cy="18274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2200" dirty="0">
                <a:latin typeface="Maiandra GD" panose="020E0502030308020204" pitchFamily="34" charset="0"/>
              </a:rPr>
              <a:t>Dos </a:t>
            </a:r>
            <a:r>
              <a:rPr lang="en-US" sz="2200" dirty="0" err="1">
                <a:latin typeface="Maiandra GD" panose="020E0502030308020204" pitchFamily="34" charset="0"/>
              </a:rPr>
              <a:t>profesionales</a:t>
            </a:r>
            <a:r>
              <a:rPr lang="en-US" sz="2200" dirty="0">
                <a:latin typeface="Maiandra GD" panose="020E0502030308020204" pitchFamily="34" charset="0"/>
              </a:rPr>
              <a:t> de PDV son </a:t>
            </a:r>
            <a:r>
              <a:rPr lang="en-US" sz="2200" dirty="0" err="1">
                <a:latin typeface="Maiandra GD" panose="020E0502030308020204" pitchFamily="34" charset="0"/>
              </a:rPr>
              <a:t>capacitadas</a:t>
            </a:r>
            <a:r>
              <a:rPr lang="en-US" sz="2200" dirty="0">
                <a:latin typeface="Maiandra GD" panose="020E0502030308020204" pitchFamily="34" charset="0"/>
              </a:rPr>
              <a:t> </a:t>
            </a:r>
            <a:r>
              <a:rPr lang="en-US" sz="2200" dirty="0" err="1">
                <a:latin typeface="Maiandra GD" panose="020E0502030308020204" pitchFamily="34" charset="0"/>
              </a:rPr>
              <a:t>en</a:t>
            </a:r>
            <a:r>
              <a:rPr lang="en-US" sz="2200" dirty="0">
                <a:latin typeface="Maiandra GD" panose="020E0502030308020204" pitchFamily="34" charset="0"/>
              </a:rPr>
              <a:t> Child Intervention for Living Drug-Free (CHILD) – </a:t>
            </a:r>
            <a:r>
              <a:rPr lang="en-US" sz="2200" dirty="0" err="1">
                <a:latin typeface="Maiandra GD" panose="020E0502030308020204" pitchFamily="34" charset="0"/>
              </a:rPr>
              <a:t>Intervenciones</a:t>
            </a:r>
            <a:r>
              <a:rPr lang="en-US" sz="2200" dirty="0">
                <a:latin typeface="Maiandra GD" panose="020E0502030308020204" pitchFamily="34" charset="0"/>
              </a:rPr>
              <a:t> para </a:t>
            </a:r>
            <a:r>
              <a:rPr lang="en-US" sz="2200" dirty="0" err="1">
                <a:latin typeface="Maiandra GD" panose="020E0502030308020204" pitchFamily="34" charset="0"/>
              </a:rPr>
              <a:t>niños</a:t>
            </a:r>
            <a:r>
              <a:rPr lang="en-US" sz="2200" dirty="0">
                <a:latin typeface="Maiandra GD" panose="020E0502030308020204" pitchFamily="34" charset="0"/>
              </a:rPr>
              <a:t> para </a:t>
            </a:r>
            <a:r>
              <a:rPr lang="en-US" sz="2200" dirty="0" err="1">
                <a:latin typeface="Maiandra GD" panose="020E0502030308020204" pitchFamily="34" charset="0"/>
              </a:rPr>
              <a:t>una</a:t>
            </a:r>
            <a:r>
              <a:rPr lang="en-US" sz="2200" dirty="0">
                <a:latin typeface="Maiandra GD" panose="020E0502030308020204" pitchFamily="34" charset="0"/>
              </a:rPr>
              <a:t> </a:t>
            </a:r>
            <a:r>
              <a:rPr lang="en-US" sz="2200" dirty="0" err="1">
                <a:latin typeface="Maiandra GD" panose="020E0502030308020204" pitchFamily="34" charset="0"/>
              </a:rPr>
              <a:t>vida</a:t>
            </a:r>
            <a:r>
              <a:rPr lang="en-US" sz="2200" dirty="0">
                <a:latin typeface="Maiandra GD" panose="020E0502030308020204" pitchFamily="34" charset="0"/>
              </a:rPr>
              <a:t> </a:t>
            </a:r>
            <a:r>
              <a:rPr lang="en-US" sz="2200" dirty="0" err="1">
                <a:latin typeface="Maiandra GD" panose="020E0502030308020204" pitchFamily="34" charset="0"/>
              </a:rPr>
              <a:t>libre</a:t>
            </a:r>
            <a:r>
              <a:rPr lang="en-US" sz="2200" dirty="0">
                <a:latin typeface="Maiandra GD" panose="020E0502030308020204" pitchFamily="34" charset="0"/>
              </a:rPr>
              <a:t> de </a:t>
            </a:r>
            <a:r>
              <a:rPr lang="en-US" sz="2200" dirty="0" err="1">
                <a:latin typeface="Maiandra GD" panose="020E0502030308020204" pitchFamily="34" charset="0"/>
              </a:rPr>
              <a:t>drogas</a:t>
            </a:r>
            <a:r>
              <a:rPr lang="en-US" sz="2200" dirty="0">
                <a:latin typeface="Maiandra GD" panose="020E0502030308020204" pitchFamily="34" charset="0"/>
              </a:rPr>
              <a:t> con </a:t>
            </a:r>
            <a:r>
              <a:rPr lang="en-US" sz="2200" dirty="0" err="1">
                <a:latin typeface="Maiandra GD" panose="020E0502030308020204" pitchFamily="34" charset="0"/>
              </a:rPr>
              <a:t>auspicios</a:t>
            </a:r>
            <a:r>
              <a:rPr lang="en-US" sz="2200" dirty="0">
                <a:latin typeface="Maiandra GD" panose="020E0502030308020204" pitchFamily="34" charset="0"/>
              </a:rPr>
              <a:t> del Plan Colombo. </a:t>
            </a:r>
          </a:p>
          <a:p>
            <a:pPr algn="just"/>
            <a:r>
              <a:rPr lang="en-US" sz="2200" dirty="0">
                <a:latin typeface="Maiandra GD" panose="020E0502030308020204" pitchFamily="34" charset="0"/>
              </a:rPr>
              <a:t>Los </a:t>
            </a:r>
            <a:r>
              <a:rPr lang="en-US" sz="2200" dirty="0" err="1">
                <a:latin typeface="Maiandra GD" panose="020E0502030308020204" pitchFamily="34" charset="0"/>
              </a:rPr>
              <a:t>programas</a:t>
            </a:r>
            <a:r>
              <a:rPr lang="en-US" sz="2200" dirty="0">
                <a:latin typeface="Maiandra GD" panose="020E0502030308020204" pitchFamily="34" charset="0"/>
              </a:rPr>
              <a:t> </a:t>
            </a:r>
            <a:r>
              <a:rPr lang="en-US" sz="2200" dirty="0" err="1">
                <a:latin typeface="Maiandra GD" panose="020E0502030308020204" pitchFamily="34" charset="0"/>
              </a:rPr>
              <a:t>llevados</a:t>
            </a:r>
            <a:r>
              <a:rPr lang="en-US" sz="2200" dirty="0">
                <a:latin typeface="Maiandra GD" panose="020E0502030308020204" pitchFamily="34" charset="0"/>
              </a:rPr>
              <a:t> a </a:t>
            </a:r>
            <a:r>
              <a:rPr lang="en-US" sz="2200" dirty="0" err="1">
                <a:latin typeface="Maiandra GD" panose="020E0502030308020204" pitchFamily="34" charset="0"/>
              </a:rPr>
              <a:t>cabo</a:t>
            </a:r>
            <a:r>
              <a:rPr lang="en-US" sz="2200" dirty="0">
                <a:latin typeface="Maiandra GD" panose="020E0502030308020204" pitchFamily="34" charset="0"/>
              </a:rPr>
              <a:t> </a:t>
            </a:r>
            <a:r>
              <a:rPr lang="en-US" sz="2200" dirty="0" err="1">
                <a:latin typeface="Maiandra GD" panose="020E0502030308020204" pitchFamily="34" charset="0"/>
              </a:rPr>
              <a:t>estan</a:t>
            </a:r>
            <a:r>
              <a:rPr lang="en-US" sz="2200" dirty="0">
                <a:latin typeface="Maiandra GD" panose="020E0502030308020204" pitchFamily="34" charset="0"/>
              </a:rPr>
              <a:t> </a:t>
            </a:r>
            <a:r>
              <a:rPr lang="en-US" sz="2200" dirty="0" err="1">
                <a:latin typeface="Maiandra GD" panose="020E0502030308020204" pitchFamily="34" charset="0"/>
              </a:rPr>
              <a:t>basados</a:t>
            </a:r>
            <a:r>
              <a:rPr lang="en-US" sz="2200" dirty="0">
                <a:latin typeface="Maiandra GD" panose="020E0502030308020204" pitchFamily="34" charset="0"/>
              </a:rPr>
              <a:t> </a:t>
            </a:r>
            <a:r>
              <a:rPr lang="en-US" sz="2200" dirty="0" err="1">
                <a:latin typeface="Maiandra GD" panose="020E0502030308020204" pitchFamily="34" charset="0"/>
              </a:rPr>
              <a:t>en</a:t>
            </a:r>
            <a:r>
              <a:rPr lang="en-US" sz="2200" dirty="0">
                <a:latin typeface="Maiandra GD" panose="020E0502030308020204" pitchFamily="34" charset="0"/>
              </a:rPr>
              <a:t> CHILD.</a:t>
            </a:r>
            <a:endParaRPr lang="es-PY" sz="2200" dirty="0">
              <a:latin typeface="Maiandra GD" panose="020E0502030308020204" pitchFamily="34" charset="0"/>
            </a:endParaRPr>
          </a:p>
        </p:txBody>
      </p:sp>
    </p:spTree>
    <p:extLst>
      <p:ext uri="{BB962C8B-B14F-4D97-AF65-F5344CB8AC3E}">
        <p14:creationId xmlns:p14="http://schemas.microsoft.com/office/powerpoint/2010/main" val="1670217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120239"/>
            <a:ext cx="12192000" cy="2312126"/>
          </a:xfrm>
          <a:prstGeom prst="rect">
            <a:avLst/>
          </a:prstGeom>
        </p:spPr>
      </p:pic>
      <p:pic>
        <p:nvPicPr>
          <p:cNvPr id="5" name="Imagen 4"/>
          <p:cNvPicPr>
            <a:picLocks noChangeAspect="1"/>
          </p:cNvPicPr>
          <p:nvPr/>
        </p:nvPicPr>
        <p:blipFill>
          <a:blip r:embed="rId3"/>
          <a:stretch>
            <a:fillRect/>
          </a:stretch>
        </p:blipFill>
        <p:spPr>
          <a:xfrm>
            <a:off x="1" y="6254444"/>
            <a:ext cx="12192000" cy="603556"/>
          </a:xfrm>
          <a:prstGeom prst="rect">
            <a:avLst/>
          </a:prstGeom>
        </p:spPr>
      </p:pic>
      <p:sp>
        <p:nvSpPr>
          <p:cNvPr id="6" name="Título 1"/>
          <p:cNvSpPr txBox="1">
            <a:spLocks/>
          </p:cNvSpPr>
          <p:nvPr/>
        </p:nvSpPr>
        <p:spPr>
          <a:xfrm>
            <a:off x="1473925" y="2623355"/>
            <a:ext cx="9244149" cy="2387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err="1">
                <a:solidFill>
                  <a:schemeClr val="accent6">
                    <a:lumMod val="50000"/>
                  </a:schemeClr>
                </a:solidFill>
                <a:latin typeface="Rage Italic" panose="03070502040507070304" pitchFamily="66" charset="0"/>
              </a:rPr>
              <a:t>Presentadoras</a:t>
            </a:r>
            <a:r>
              <a:rPr lang="en-US" sz="4800" dirty="0">
                <a:solidFill>
                  <a:schemeClr val="accent6">
                    <a:lumMod val="50000"/>
                  </a:schemeClr>
                </a:solidFill>
                <a:latin typeface="Rage Italic" panose="03070502040507070304" pitchFamily="66" charset="0"/>
              </a:rPr>
              <a:t>:</a:t>
            </a:r>
            <a:r>
              <a:rPr lang="en-US" sz="2400" dirty="0">
                <a:latin typeface="Maiandra GD" panose="020E0502030308020204" pitchFamily="34" charset="0"/>
              </a:rPr>
              <a:t> </a:t>
            </a:r>
          </a:p>
          <a:p>
            <a:endParaRPr lang="en-US" sz="2400" dirty="0">
              <a:latin typeface="Maiandra GD" panose="020E0502030308020204" pitchFamily="34" charset="0"/>
            </a:endParaRPr>
          </a:p>
          <a:p>
            <a:endParaRPr lang="en-US" sz="2400" dirty="0">
              <a:latin typeface="Maiandra GD" panose="020E0502030308020204" pitchFamily="34" charset="0"/>
            </a:endParaRPr>
          </a:p>
          <a:p>
            <a:endParaRPr lang="en-US" sz="2400" dirty="0">
              <a:latin typeface="Maiandra GD" panose="020E0502030308020204" pitchFamily="34" charset="0"/>
            </a:endParaRPr>
          </a:p>
          <a:p>
            <a:endParaRPr lang="en-US" sz="2400" dirty="0">
              <a:latin typeface="Maiandra GD" panose="020E0502030308020204" pitchFamily="34" charset="0"/>
            </a:endParaRPr>
          </a:p>
          <a:p>
            <a:endParaRPr lang="en-US" sz="2400" dirty="0">
              <a:latin typeface="Maiandra GD" panose="020E0502030308020204" pitchFamily="34" charset="0"/>
            </a:endParaRPr>
          </a:p>
          <a:p>
            <a:br>
              <a:rPr lang="en-US" sz="2400" dirty="0">
                <a:latin typeface="Maiandra GD" panose="020E0502030308020204" pitchFamily="34" charset="0"/>
              </a:rPr>
            </a:br>
            <a:r>
              <a:rPr lang="en-US" sz="2400" dirty="0">
                <a:latin typeface="Maiandra GD" panose="020E0502030308020204" pitchFamily="34" charset="0"/>
              </a:rPr>
              <a:t>Geraldine G. Willim </a:t>
            </a:r>
            <a:br>
              <a:rPr lang="en-US" sz="2400" dirty="0">
                <a:latin typeface="Maiandra GD" panose="020E0502030308020204" pitchFamily="34" charset="0"/>
              </a:rPr>
            </a:br>
            <a:r>
              <a:rPr lang="en-US" sz="2400" dirty="0">
                <a:latin typeface="Maiandra GD" panose="020E0502030308020204" pitchFamily="34" charset="0"/>
              </a:rPr>
              <a:t>Nadine Gonzalez</a:t>
            </a:r>
          </a:p>
          <a:p>
            <a:endParaRPr lang="en-US" sz="2400" dirty="0">
              <a:latin typeface="Maiandra GD" panose="020E0502030308020204" pitchFamily="34" charset="0"/>
            </a:endParaRPr>
          </a:p>
          <a:p>
            <a:r>
              <a:rPr lang="en-US" sz="2400" dirty="0">
                <a:latin typeface="Maiandra GD" panose="020E0502030308020204" pitchFamily="34" charset="0"/>
              </a:rPr>
              <a:t>Agosto 26, 2020 </a:t>
            </a:r>
            <a:endParaRPr lang="es-PY" sz="2400" dirty="0">
              <a:latin typeface="Maiandra GD" panose="020E0502030308020204" pitchFamily="34" charset="0"/>
            </a:endParaRPr>
          </a:p>
        </p:txBody>
      </p:sp>
    </p:spTree>
    <p:extLst>
      <p:ext uri="{BB962C8B-B14F-4D97-AF65-F5344CB8AC3E}">
        <p14:creationId xmlns:p14="http://schemas.microsoft.com/office/powerpoint/2010/main" val="2187739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120239"/>
            <a:ext cx="12192000" cy="2312126"/>
          </a:xfrm>
          <a:prstGeom prst="rect">
            <a:avLst/>
          </a:prstGeom>
        </p:spPr>
      </p:pic>
      <p:pic>
        <p:nvPicPr>
          <p:cNvPr id="5" name="Imagen 4"/>
          <p:cNvPicPr>
            <a:picLocks noChangeAspect="1"/>
          </p:cNvPicPr>
          <p:nvPr/>
        </p:nvPicPr>
        <p:blipFill>
          <a:blip r:embed="rId3"/>
          <a:stretch>
            <a:fillRect/>
          </a:stretch>
        </p:blipFill>
        <p:spPr>
          <a:xfrm>
            <a:off x="1" y="6254444"/>
            <a:ext cx="12192000" cy="603556"/>
          </a:xfrm>
          <a:prstGeom prst="rect">
            <a:avLst/>
          </a:prstGeom>
        </p:spPr>
      </p:pic>
      <p:sp>
        <p:nvSpPr>
          <p:cNvPr id="6" name="Título 1"/>
          <p:cNvSpPr txBox="1">
            <a:spLocks/>
          </p:cNvSpPr>
          <p:nvPr/>
        </p:nvSpPr>
        <p:spPr>
          <a:xfrm>
            <a:off x="1473925" y="2623355"/>
            <a:ext cx="9244149" cy="23876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400" dirty="0">
              <a:latin typeface="Maiandra GD" panose="020E0502030308020204" pitchFamily="34" charset="0"/>
            </a:endParaRPr>
          </a:p>
          <a:p>
            <a:endParaRPr lang="en-US" sz="2400" dirty="0">
              <a:latin typeface="Maiandra GD" panose="020E0502030308020204" pitchFamily="34" charset="0"/>
            </a:endParaRPr>
          </a:p>
          <a:p>
            <a:endParaRPr lang="en-US" sz="2400" dirty="0">
              <a:latin typeface="Maiandra GD" panose="020E0502030308020204" pitchFamily="34" charset="0"/>
            </a:endParaRPr>
          </a:p>
          <a:p>
            <a:endParaRPr lang="en-US" sz="2400" dirty="0">
              <a:latin typeface="Maiandra GD" panose="020E0502030308020204" pitchFamily="34" charset="0"/>
            </a:endParaRPr>
          </a:p>
          <a:p>
            <a:endParaRPr lang="en-US" sz="2400" dirty="0">
              <a:latin typeface="Maiandra GD" panose="020E0502030308020204" pitchFamily="34" charset="0"/>
            </a:endParaRPr>
          </a:p>
          <a:p>
            <a:br>
              <a:rPr lang="en-US" sz="2400" dirty="0">
                <a:latin typeface="Maiandra GD" panose="020E0502030308020204" pitchFamily="34" charset="0"/>
              </a:rPr>
            </a:br>
            <a:endParaRPr lang="es-PY" sz="2400" dirty="0">
              <a:latin typeface="Maiandra GD" panose="020E0502030308020204" pitchFamily="34" charset="0"/>
            </a:endParaRPr>
          </a:p>
        </p:txBody>
      </p:sp>
      <p:sp>
        <p:nvSpPr>
          <p:cNvPr id="2" name="Rectángulo 1"/>
          <p:cNvSpPr/>
          <p:nvPr/>
        </p:nvSpPr>
        <p:spPr>
          <a:xfrm>
            <a:off x="1160937" y="4806823"/>
            <a:ext cx="5735865" cy="1015663"/>
          </a:xfrm>
          <a:prstGeom prst="rect">
            <a:avLst/>
          </a:prstGeom>
          <a:noFill/>
        </p:spPr>
        <p:txBody>
          <a:bodyPr wrap="none" lIns="91440" tIns="45720" rIns="91440" bIns="45720">
            <a:spAutoFit/>
          </a:bodyPr>
          <a:lstStyle/>
          <a:p>
            <a:pPr algn="ctr"/>
            <a:r>
              <a:rPr lang="es-ES" sz="6000" b="0" cap="none" spc="0" dirty="0">
                <a:ln w="0"/>
                <a:solidFill>
                  <a:schemeClr val="accent6">
                    <a:lumMod val="50000"/>
                  </a:schemeClr>
                </a:solidFill>
                <a:effectLst>
                  <a:reflection blurRad="6350" stA="53000" endA="300" endPos="35500" dir="5400000" sy="-90000" algn="bl" rotWithShape="0"/>
                </a:effectLst>
                <a:latin typeface="Rage Italic" panose="03070502040507070304" pitchFamily="66" charset="0"/>
              </a:rPr>
              <a:t>Nuestros servicios… </a:t>
            </a:r>
          </a:p>
        </p:txBody>
      </p:sp>
      <p:pic>
        <p:nvPicPr>
          <p:cNvPr id="7" name="Imagen 6"/>
          <p:cNvPicPr>
            <a:picLocks noChangeAspect="1"/>
          </p:cNvPicPr>
          <p:nvPr/>
        </p:nvPicPr>
        <p:blipFill>
          <a:blip r:embed="rId4"/>
          <a:stretch>
            <a:fillRect/>
          </a:stretch>
        </p:blipFill>
        <p:spPr>
          <a:xfrm>
            <a:off x="6583813" y="2191887"/>
            <a:ext cx="5861269" cy="3758857"/>
          </a:xfrm>
          <a:prstGeom prst="rect">
            <a:avLst/>
          </a:prstGeom>
        </p:spPr>
      </p:pic>
    </p:spTree>
    <p:extLst>
      <p:ext uri="{BB962C8B-B14F-4D97-AF65-F5344CB8AC3E}">
        <p14:creationId xmlns:p14="http://schemas.microsoft.com/office/powerpoint/2010/main" val="136665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 y="0"/>
            <a:ext cx="12192000" cy="2312126"/>
          </a:xfrm>
          <a:prstGeom prst="rect">
            <a:avLst/>
          </a:prstGeom>
        </p:spPr>
      </p:pic>
      <p:pic>
        <p:nvPicPr>
          <p:cNvPr id="5" name="Imagen 4"/>
          <p:cNvPicPr>
            <a:picLocks noChangeAspect="1"/>
          </p:cNvPicPr>
          <p:nvPr/>
        </p:nvPicPr>
        <p:blipFill>
          <a:blip r:embed="rId3"/>
          <a:stretch>
            <a:fillRect/>
          </a:stretch>
        </p:blipFill>
        <p:spPr>
          <a:xfrm>
            <a:off x="1" y="6254444"/>
            <a:ext cx="12192000" cy="603556"/>
          </a:xfrm>
          <a:prstGeom prst="rect">
            <a:avLst/>
          </a:prstGeom>
        </p:spPr>
      </p:pic>
      <p:sp>
        <p:nvSpPr>
          <p:cNvPr id="6" name="Rectángulo 5"/>
          <p:cNvSpPr/>
          <p:nvPr/>
        </p:nvSpPr>
        <p:spPr>
          <a:xfrm>
            <a:off x="2766646" y="1993771"/>
            <a:ext cx="4014139" cy="461665"/>
          </a:xfrm>
          <a:prstGeom prst="rect">
            <a:avLst/>
          </a:prstGeom>
          <a:noFill/>
        </p:spPr>
        <p:txBody>
          <a:bodyPr wrap="square" lIns="91440" tIns="45720" rIns="91440" bIns="45720">
            <a:spAutoFit/>
          </a:bodyPr>
          <a:lstStyle/>
          <a:p>
            <a:pPr algn="ctr"/>
            <a:endParaRPr lang="es-ES" sz="2400" b="1" cap="none" spc="0" dirty="0">
              <a:ln w="0"/>
              <a:solidFill>
                <a:schemeClr val="accent6">
                  <a:lumMod val="50000"/>
                </a:schemeClr>
              </a:solidFill>
              <a:effectLst>
                <a:outerShdw blurRad="38100" dist="19050" dir="2700000" algn="tl" rotWithShape="0">
                  <a:schemeClr val="dk1">
                    <a:alpha val="40000"/>
                  </a:schemeClr>
                </a:outerShdw>
              </a:effectLst>
            </a:endParaRPr>
          </a:p>
        </p:txBody>
      </p:sp>
      <p:sp>
        <p:nvSpPr>
          <p:cNvPr id="8" name="Rectángulo 7"/>
          <p:cNvSpPr/>
          <p:nvPr/>
        </p:nvSpPr>
        <p:spPr>
          <a:xfrm>
            <a:off x="533577" y="1290274"/>
            <a:ext cx="4857289" cy="4585871"/>
          </a:xfrm>
          <a:prstGeom prst="rect">
            <a:avLst/>
          </a:prstGeom>
        </p:spPr>
        <p:txBody>
          <a:bodyPr wrap="square">
            <a:spAutoFit/>
          </a:bodyPr>
          <a:lstStyle/>
          <a:p>
            <a:endParaRPr lang="es-PY" sz="2800" dirty="0"/>
          </a:p>
          <a:p>
            <a:r>
              <a:rPr lang="es-PY" sz="2200" dirty="0">
                <a:latin typeface="Maiandra GD" panose="020E0502030308020204" pitchFamily="34" charset="0"/>
              </a:rPr>
              <a:t>Desarrollo de habilidades cognitivas y conductuales por medio de diferentes juegos, manualidades, teatro, danza, películas, canto, horneado de panes, pizzas y galletitas.</a:t>
            </a:r>
          </a:p>
          <a:p>
            <a:r>
              <a:rPr lang="es-PY" sz="2200" dirty="0">
                <a:latin typeface="Maiandra GD" panose="020E0502030308020204" pitchFamily="34" charset="0"/>
              </a:rPr>
              <a:t>Mientras realizan estas actividades los niños van desarrollando habilidades tales como comunicación efectiva, autoestima, autoconfianza, asertividad, toma de decisiones inteligentes, resolución de conflictos, manejo de la ira, entre otros. </a:t>
            </a:r>
          </a:p>
        </p:txBody>
      </p:sp>
      <p:pic>
        <p:nvPicPr>
          <p:cNvPr id="2" name="Imagen 1"/>
          <p:cNvPicPr>
            <a:picLocks noChangeAspect="1"/>
          </p:cNvPicPr>
          <p:nvPr/>
        </p:nvPicPr>
        <p:blipFill>
          <a:blip r:embed="rId4"/>
          <a:stretch>
            <a:fillRect/>
          </a:stretch>
        </p:blipFill>
        <p:spPr>
          <a:xfrm>
            <a:off x="6644800" y="1099206"/>
            <a:ext cx="2708165" cy="4820860"/>
          </a:xfrm>
          <a:prstGeom prst="rect">
            <a:avLst/>
          </a:prstGeom>
        </p:spPr>
      </p:pic>
    </p:spTree>
    <p:extLst>
      <p:ext uri="{BB962C8B-B14F-4D97-AF65-F5344CB8AC3E}">
        <p14:creationId xmlns:p14="http://schemas.microsoft.com/office/powerpoint/2010/main" val="3718465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6350829" y="2369088"/>
            <a:ext cx="5416981" cy="3017520"/>
          </a:xfrm>
          <a:prstGeom prst="rect">
            <a:avLst/>
          </a:prstGeom>
        </p:spPr>
      </p:pic>
      <p:pic>
        <p:nvPicPr>
          <p:cNvPr id="4" name="Imagen 3"/>
          <p:cNvPicPr>
            <a:picLocks noChangeAspect="1"/>
          </p:cNvPicPr>
          <p:nvPr/>
        </p:nvPicPr>
        <p:blipFill>
          <a:blip r:embed="rId3"/>
          <a:stretch>
            <a:fillRect/>
          </a:stretch>
        </p:blipFill>
        <p:spPr>
          <a:xfrm>
            <a:off x="0" y="-120239"/>
            <a:ext cx="12192000" cy="2312126"/>
          </a:xfrm>
          <a:prstGeom prst="rect">
            <a:avLst/>
          </a:prstGeom>
        </p:spPr>
      </p:pic>
      <p:sp>
        <p:nvSpPr>
          <p:cNvPr id="3" name="Subtítulo 2"/>
          <p:cNvSpPr>
            <a:spLocks noGrp="1"/>
          </p:cNvSpPr>
          <p:nvPr>
            <p:ph type="subTitle" idx="1"/>
          </p:nvPr>
        </p:nvSpPr>
        <p:spPr>
          <a:xfrm>
            <a:off x="229773" y="2369088"/>
            <a:ext cx="5866227" cy="1899137"/>
          </a:xfrm>
        </p:spPr>
        <p:txBody>
          <a:bodyPr>
            <a:noAutofit/>
          </a:bodyPr>
          <a:lstStyle/>
          <a:p>
            <a:pPr algn="just"/>
            <a:r>
              <a:rPr lang="es-PY" sz="2200" dirty="0">
                <a:latin typeface="Maiandra GD" panose="020E0502030308020204" pitchFamily="34" charset="0"/>
              </a:rPr>
              <a:t>Al comenzar a poner en práctica el programa </a:t>
            </a:r>
            <a:r>
              <a:rPr lang="es-PY" sz="2200" dirty="0" err="1">
                <a:latin typeface="Maiandra GD" panose="020E0502030308020204" pitchFamily="34" charset="0"/>
              </a:rPr>
              <a:t>CHILD</a:t>
            </a:r>
            <a:r>
              <a:rPr lang="es-PY" sz="2200" dirty="0">
                <a:latin typeface="Maiandra GD" panose="020E0502030308020204" pitchFamily="34" charset="0"/>
              </a:rPr>
              <a:t> en Proyectos de Vida con un grupo de niños de 7 a 12 años nuestras intervenciones consistían tanto en actividades individuales como grupales. Al poco tiempo nos fuimos dando cuenta que durante las actividades grupales los niños se abrían, compartían mas sus emociones y sentimientos, tanto negativos como positivos. </a:t>
            </a:r>
          </a:p>
        </p:txBody>
      </p:sp>
      <p:pic>
        <p:nvPicPr>
          <p:cNvPr id="5" name="Imagen 4"/>
          <p:cNvPicPr>
            <a:picLocks noChangeAspect="1"/>
          </p:cNvPicPr>
          <p:nvPr/>
        </p:nvPicPr>
        <p:blipFill>
          <a:blip r:embed="rId4"/>
          <a:stretch>
            <a:fillRect/>
          </a:stretch>
        </p:blipFill>
        <p:spPr>
          <a:xfrm>
            <a:off x="1" y="6254444"/>
            <a:ext cx="12192000" cy="603556"/>
          </a:xfrm>
          <a:prstGeom prst="rect">
            <a:avLst/>
          </a:prstGeom>
        </p:spPr>
      </p:pic>
    </p:spTree>
    <p:extLst>
      <p:ext uri="{BB962C8B-B14F-4D97-AF65-F5344CB8AC3E}">
        <p14:creationId xmlns:p14="http://schemas.microsoft.com/office/powerpoint/2010/main" val="3216435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120239"/>
            <a:ext cx="12192000" cy="2312126"/>
          </a:xfrm>
          <a:prstGeom prst="rect">
            <a:avLst/>
          </a:prstGeom>
        </p:spPr>
      </p:pic>
      <p:sp>
        <p:nvSpPr>
          <p:cNvPr id="3" name="Subtítulo 2"/>
          <p:cNvSpPr>
            <a:spLocks noGrp="1"/>
          </p:cNvSpPr>
          <p:nvPr>
            <p:ph type="subTitle" idx="1"/>
          </p:nvPr>
        </p:nvSpPr>
        <p:spPr>
          <a:xfrm>
            <a:off x="3996478" y="1856078"/>
            <a:ext cx="6325633" cy="2504048"/>
          </a:xfrm>
        </p:spPr>
        <p:txBody>
          <a:bodyPr>
            <a:noAutofit/>
          </a:bodyPr>
          <a:lstStyle/>
          <a:p>
            <a:pPr algn="just"/>
            <a:r>
              <a:rPr lang="es-PY" sz="2200" dirty="0">
                <a:latin typeface="Maiandra GD" panose="020E0502030308020204" pitchFamily="34" charset="0"/>
              </a:rPr>
              <a:t>La dinámica grupal, entre juegos, arte y cocina les permite participar sin sentirse presionados en dar respuestas. Sus respuestas y comentarios son mas honestos y transparentes. Ocurría lo contrario con las actividades individuales ya que muchas veces las tomaban como un castigo o amonestación. Tal es que a los pocos meses de iniciar nuestros servicios, nos percatamos que los servicios de consejería individual para niños no era la mejor opción. Sin embargo, en ocasiones algunos niños piden hablar en privado.</a:t>
            </a:r>
          </a:p>
        </p:txBody>
      </p:sp>
      <p:pic>
        <p:nvPicPr>
          <p:cNvPr id="5" name="Imagen 4"/>
          <p:cNvPicPr>
            <a:picLocks noChangeAspect="1"/>
          </p:cNvPicPr>
          <p:nvPr/>
        </p:nvPicPr>
        <p:blipFill>
          <a:blip r:embed="rId3"/>
          <a:stretch>
            <a:fillRect/>
          </a:stretch>
        </p:blipFill>
        <p:spPr>
          <a:xfrm>
            <a:off x="1397726" y="6254444"/>
            <a:ext cx="12192000" cy="603556"/>
          </a:xfrm>
          <a:prstGeom prst="rect">
            <a:avLst/>
          </a:prstGeom>
        </p:spPr>
      </p:pic>
      <p:pic>
        <p:nvPicPr>
          <p:cNvPr id="2" name="Imagen 1"/>
          <p:cNvPicPr>
            <a:picLocks noChangeAspect="1"/>
          </p:cNvPicPr>
          <p:nvPr/>
        </p:nvPicPr>
        <p:blipFill>
          <a:blip r:embed="rId4"/>
          <a:stretch>
            <a:fillRect/>
          </a:stretch>
        </p:blipFill>
        <p:spPr>
          <a:xfrm>
            <a:off x="962351" y="1298452"/>
            <a:ext cx="2558770" cy="4554919"/>
          </a:xfrm>
          <a:prstGeom prst="rect">
            <a:avLst/>
          </a:prstGeom>
        </p:spPr>
      </p:pic>
    </p:spTree>
    <p:extLst>
      <p:ext uri="{BB962C8B-B14F-4D97-AF65-F5344CB8AC3E}">
        <p14:creationId xmlns:p14="http://schemas.microsoft.com/office/powerpoint/2010/main" val="335378590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614</TotalTime>
  <Words>2175</Words>
  <Application>Microsoft Office PowerPoint</Application>
  <PresentationFormat>Widescreen</PresentationFormat>
  <Paragraphs>170</Paragraphs>
  <Slides>29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 Light</vt:lpstr>
      <vt:lpstr>French Script MT</vt:lpstr>
      <vt:lpstr>Maiandra GD</vt:lpstr>
      <vt:lpstr>Monotype Corsiva</vt:lpstr>
      <vt:lpstr>Rage Italic</vt:lpstr>
      <vt:lpstr>Wingdings</vt:lpstr>
      <vt:lpstr>Tema de Office</vt:lpstr>
      <vt:lpstr>PowerPoint Presentation</vt:lpstr>
      <vt:lpstr>PowerPoint Presentation</vt:lpstr>
      <vt:lpstr>Este es un espacio especial en donde niñas y niños de 7 a 12 años pueden desarrollar sus habilidades cognitivas y conductuales mientras aprenden a vivir sanamente, libres de drogas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¿Como manejar el estrés?  Recuerden que la exposición extrema a noticias e informaciones diversas sobre el COVID-19 puede causar altos grados de estrés y de ansiedad.  Conversá con tus niños sobre: Qué saben ellos sobre el COVID-19 Qué mas les gustaría saber acerca del COVID-19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Proyectos de Vida</dc:creator>
  <cp:lastModifiedBy>Momand, Abdul Subor</cp:lastModifiedBy>
  <cp:revision>135</cp:revision>
  <dcterms:created xsi:type="dcterms:W3CDTF">2020-08-22T01:08:45Z</dcterms:created>
  <dcterms:modified xsi:type="dcterms:W3CDTF">2020-08-24T13:49:58Z</dcterms:modified>
</cp:coreProperties>
</file>